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751" r:id="rId2"/>
    <p:sldMasterId id="2147484089" r:id="rId3"/>
  </p:sldMasterIdLst>
  <p:notesMasterIdLst>
    <p:notesMasterId r:id="rId38"/>
  </p:notesMasterIdLst>
  <p:handoutMasterIdLst>
    <p:handoutMasterId r:id="rId39"/>
  </p:handoutMasterIdLst>
  <p:sldIdLst>
    <p:sldId id="256" r:id="rId4"/>
    <p:sldId id="336" r:id="rId5"/>
    <p:sldId id="273" r:id="rId6"/>
    <p:sldId id="335" r:id="rId7"/>
    <p:sldId id="327" r:id="rId8"/>
    <p:sldId id="303" r:id="rId9"/>
    <p:sldId id="268" r:id="rId10"/>
    <p:sldId id="271" r:id="rId11"/>
    <p:sldId id="324" r:id="rId12"/>
    <p:sldId id="313" r:id="rId13"/>
    <p:sldId id="272" r:id="rId14"/>
    <p:sldId id="276" r:id="rId15"/>
    <p:sldId id="277" r:id="rId16"/>
    <p:sldId id="330" r:id="rId17"/>
    <p:sldId id="278" r:id="rId18"/>
    <p:sldId id="279" r:id="rId19"/>
    <p:sldId id="280" r:id="rId20"/>
    <p:sldId id="283" r:id="rId21"/>
    <p:sldId id="318" r:id="rId22"/>
    <p:sldId id="286" r:id="rId23"/>
    <p:sldId id="331" r:id="rId24"/>
    <p:sldId id="332" r:id="rId25"/>
    <p:sldId id="334" r:id="rId26"/>
    <p:sldId id="333" r:id="rId27"/>
    <p:sldId id="302" r:id="rId28"/>
    <p:sldId id="282" r:id="rId29"/>
    <p:sldId id="315" r:id="rId30"/>
    <p:sldId id="307" r:id="rId31"/>
    <p:sldId id="314" r:id="rId32"/>
    <p:sldId id="317" r:id="rId33"/>
    <p:sldId id="281" r:id="rId34"/>
    <p:sldId id="319" r:id="rId35"/>
    <p:sldId id="291" r:id="rId36"/>
    <p:sldId id="30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SU uCOM"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D6E"/>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85338" autoAdjust="0"/>
  </p:normalViewPr>
  <p:slideViewPr>
    <p:cSldViewPr snapToGrid="0" snapToObjects="1">
      <p:cViewPr varScale="1">
        <p:scale>
          <a:sx n="110" d="100"/>
          <a:sy n="110" d="100"/>
        </p:scale>
        <p:origin x="1680" y="11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3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1.xml"/><Relationship Id="rId5" Type="http://schemas.openxmlformats.org/officeDocument/2006/relationships/slide" Target="slides/slide7.xml"/><Relationship Id="rId4"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5B6E0F-1DB3-5A43-B8F9-5E1E696749DF}" type="datetimeFigureOut">
              <a:rPr lang="en-US"/>
              <a:pPr/>
              <a:t>6/8/2023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C1F9FE-B8FF-F345-B45D-636AC2B598BD}" type="slidenum">
              <a:rPr/>
              <a:pPr/>
              <a:t>‹#›</a:t>
            </a:fld>
            <a:endParaRPr lang="en-US"/>
          </a:p>
        </p:txBody>
      </p:sp>
    </p:spTree>
    <p:extLst>
      <p:ext uri="{BB962C8B-B14F-4D97-AF65-F5344CB8AC3E}">
        <p14:creationId xmlns:p14="http://schemas.microsoft.com/office/powerpoint/2010/main" val="190576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C211-ACBD-CB48-B939-364088D2CD6D}" type="datetimeFigureOut">
              <a:rPr lang="en-US"/>
              <a:pPr/>
              <a:t>6/8/2023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4D311-73F7-5D42-B843-E8305C73070F}" type="slidenum">
              <a:rPr/>
              <a:pPr/>
              <a:t>‹#›</a:t>
            </a:fld>
            <a:endParaRPr lang="en-US"/>
          </a:p>
        </p:txBody>
      </p:sp>
    </p:spTree>
    <p:extLst>
      <p:ext uri="{BB962C8B-B14F-4D97-AF65-F5344CB8AC3E}">
        <p14:creationId xmlns:p14="http://schemas.microsoft.com/office/powerpoint/2010/main" val="119402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kern="1200" dirty="0">
                <a:solidFill>
                  <a:schemeClr val="tx1"/>
                </a:solidFill>
                <a:effectLst/>
                <a:latin typeface="+mn-lt"/>
                <a:ea typeface="+mn-ea"/>
                <a:cs typeface="+mn-cs"/>
              </a:rPr>
              <a:t>Surgery- VA </a:t>
            </a:r>
            <a:r>
              <a:rPr lang="en-US" sz="1200" kern="1200" dirty="0" err="1">
                <a:solidFill>
                  <a:schemeClr val="tx1"/>
                </a:solidFill>
                <a:effectLst/>
                <a:latin typeface="+mn-lt"/>
                <a:ea typeface="+mn-ea"/>
                <a:cs typeface="+mn-cs"/>
              </a:rPr>
              <a:t>surg</a:t>
            </a:r>
            <a:r>
              <a:rPr lang="en-US" sz="1200" kern="1200" dirty="0">
                <a:solidFill>
                  <a:schemeClr val="tx1"/>
                </a:solidFill>
                <a:effectLst/>
                <a:latin typeface="+mn-lt"/>
                <a:ea typeface="+mn-ea"/>
                <a:cs typeface="+mn-cs"/>
              </a:rPr>
              <a:t> (lambert, </a:t>
            </a:r>
            <a:r>
              <a:rPr lang="en-US" sz="1200" kern="1200" dirty="0" err="1">
                <a:solidFill>
                  <a:schemeClr val="tx1"/>
                </a:solidFill>
                <a:effectLst/>
                <a:latin typeface="+mn-lt"/>
                <a:ea typeface="+mn-ea"/>
                <a:cs typeface="+mn-cs"/>
              </a:rPr>
              <a:t>farhana</a:t>
            </a:r>
            <a:r>
              <a:rPr lang="en-US" sz="1200" kern="1200" dirty="0">
                <a:solidFill>
                  <a:schemeClr val="tx1"/>
                </a:solidFill>
                <a:effectLst/>
                <a:latin typeface="+mn-lt"/>
                <a:ea typeface="+mn-ea"/>
                <a:cs typeface="+mn-cs"/>
              </a:rPr>
              <a:t> Thursday); Tuesday RCS; some </a:t>
            </a:r>
            <a:r>
              <a:rPr lang="en-US" sz="1200" kern="1200" dirty="0" err="1">
                <a:solidFill>
                  <a:schemeClr val="tx1"/>
                </a:solidFill>
                <a:effectLst/>
                <a:latin typeface="+mn-lt"/>
                <a:ea typeface="+mn-ea"/>
                <a:cs typeface="+mn-cs"/>
              </a:rPr>
              <a:t>Mohs</a:t>
            </a:r>
            <a:r>
              <a:rPr lang="en-US" sz="1200" kern="1200" dirty="0">
                <a:solidFill>
                  <a:schemeClr val="tx1"/>
                </a:solidFill>
                <a:effectLst/>
                <a:latin typeface="+mn-lt"/>
                <a:ea typeface="+mn-ea"/>
                <a:cs typeface="+mn-cs"/>
              </a:rPr>
              <a:t>; fill-in clinic</a:t>
            </a:r>
          </a:p>
          <a:p>
            <a:r>
              <a:rPr lang="en-US" sz="1200" kern="1200" dirty="0">
                <a:solidFill>
                  <a:schemeClr val="tx1"/>
                </a:solidFill>
                <a:effectLst/>
                <a:latin typeface="+mn-lt"/>
                <a:ea typeface="+mn-ea"/>
                <a:cs typeface="+mn-cs"/>
              </a:rPr>
              <a:t>2) Cancer- more </a:t>
            </a:r>
            <a:r>
              <a:rPr lang="en-US" sz="1200" kern="1200" dirty="0" err="1">
                <a:solidFill>
                  <a:schemeClr val="tx1"/>
                </a:solidFill>
                <a:effectLst/>
                <a:latin typeface="+mn-lt"/>
                <a:ea typeface="+mn-ea"/>
                <a:cs typeface="+mn-cs"/>
              </a:rPr>
              <a:t>mohs</a:t>
            </a:r>
            <a:r>
              <a:rPr lang="en-US" sz="1200" kern="1200" dirty="0">
                <a:solidFill>
                  <a:schemeClr val="tx1"/>
                </a:solidFill>
                <a:effectLst/>
                <a:latin typeface="+mn-lt"/>
                <a:ea typeface="+mn-ea"/>
                <a:cs typeface="+mn-cs"/>
              </a:rPr>
              <a:t>, VA </a:t>
            </a:r>
            <a:r>
              <a:rPr lang="en-US" sz="1200" kern="1200" dirty="0" err="1">
                <a:solidFill>
                  <a:schemeClr val="tx1"/>
                </a:solidFill>
                <a:effectLst/>
                <a:latin typeface="+mn-lt"/>
                <a:ea typeface="+mn-ea"/>
                <a:cs typeface="+mn-cs"/>
              </a:rPr>
              <a:t>surg</a:t>
            </a:r>
            <a:r>
              <a:rPr lang="en-US" sz="1200" kern="1200" dirty="0">
                <a:solidFill>
                  <a:schemeClr val="tx1"/>
                </a:solidFill>
                <a:effectLst/>
                <a:latin typeface="+mn-lt"/>
                <a:ea typeface="+mn-ea"/>
                <a:cs typeface="+mn-cs"/>
              </a:rPr>
              <a:t>, Tuesday RCS, PLC, some fill-ins</a:t>
            </a:r>
          </a:p>
          <a:p>
            <a:r>
              <a:rPr lang="en-US" sz="1200" kern="1200" dirty="0">
                <a:solidFill>
                  <a:schemeClr val="tx1"/>
                </a:solidFill>
                <a:effectLst/>
                <a:latin typeface="+mn-lt"/>
                <a:ea typeface="+mn-ea"/>
                <a:cs typeface="+mn-cs"/>
              </a:rPr>
              <a:t>3) Med- PSO, complex, patch, res clinic and fill ins</a:t>
            </a: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Peds</a:t>
            </a:r>
            <a:r>
              <a:rPr lang="en-US" sz="1200" kern="1200" dirty="0">
                <a:solidFill>
                  <a:schemeClr val="tx1"/>
                </a:solidFill>
                <a:effectLst/>
                <a:latin typeface="+mn-lt"/>
                <a:ea typeface="+mn-ea"/>
                <a:cs typeface="+mn-cs"/>
              </a:rPr>
              <a:t>- NCH</a:t>
            </a:r>
          </a:p>
          <a:p>
            <a:r>
              <a:rPr lang="en-US" sz="1200" kern="1200" dirty="0">
                <a:solidFill>
                  <a:schemeClr val="tx1"/>
                </a:solidFill>
                <a:effectLst/>
                <a:latin typeface="+mn-lt"/>
                <a:ea typeface="+mn-ea"/>
                <a:cs typeface="+mn-cs"/>
              </a:rPr>
              <a:t>5, 6, 7) Consult/DP; extra res clinics; </a:t>
            </a:r>
            <a:r>
              <a:rPr lang="en-US" sz="1200" kern="1200" dirty="0" err="1">
                <a:solidFill>
                  <a:schemeClr val="tx1"/>
                </a:solidFill>
                <a:effectLst/>
                <a:latin typeface="+mn-lt"/>
                <a:ea typeface="+mn-ea"/>
                <a:cs typeface="+mn-cs"/>
              </a:rPr>
              <a:t>occasaionl</a:t>
            </a:r>
            <a:r>
              <a:rPr lang="en-US" sz="1200" kern="1200" dirty="0">
                <a:solidFill>
                  <a:schemeClr val="tx1"/>
                </a:solidFill>
                <a:effectLst/>
                <a:latin typeface="+mn-lt"/>
                <a:ea typeface="+mn-ea"/>
                <a:cs typeface="+mn-cs"/>
              </a:rPr>
              <a:t> PSO/complex clinic fill in</a:t>
            </a:r>
          </a:p>
          <a:p>
            <a:r>
              <a:rPr lang="en-US" sz="1200" kern="1200" dirty="0">
                <a:solidFill>
                  <a:schemeClr val="tx1"/>
                </a:solidFill>
                <a:effectLst/>
                <a:latin typeface="+mn-lt"/>
                <a:ea typeface="+mn-ea"/>
                <a:cs typeface="+mn-cs"/>
              </a:rPr>
              <a:t>8) Select (1 day per week) - loosely applied- you can do rheum </a:t>
            </a:r>
            <a:r>
              <a:rPr lang="en-US" sz="1200" kern="1200" dirty="0" err="1">
                <a:solidFill>
                  <a:schemeClr val="tx1"/>
                </a:solidFill>
                <a:effectLst/>
                <a:latin typeface="+mn-lt"/>
                <a:ea typeface="+mn-ea"/>
                <a:cs typeface="+mn-cs"/>
              </a:rPr>
              <a:t>derm</a:t>
            </a:r>
            <a:r>
              <a:rPr lang="en-US" sz="1200" kern="1200" dirty="0">
                <a:solidFill>
                  <a:schemeClr val="tx1"/>
                </a:solidFill>
                <a:effectLst/>
                <a:latin typeface="+mn-lt"/>
                <a:ea typeface="+mn-ea"/>
                <a:cs typeface="+mn-cs"/>
              </a:rPr>
              <a:t>, wound, podiatry, </a:t>
            </a:r>
            <a:r>
              <a:rPr lang="en-US" sz="1200" kern="1200" dirty="0" err="1">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a:t>
            </a:r>
            <a:r>
              <a:rPr lang="en-US" sz="1200" kern="1200" dirty="0" err="1">
                <a:solidFill>
                  <a:schemeClr val="tx1"/>
                </a:solidFill>
                <a:effectLst/>
                <a:latin typeface="+mn-lt"/>
                <a:ea typeface="+mn-ea"/>
                <a:cs typeface="+mn-cs"/>
              </a:rPr>
              <a:t>Misc</a:t>
            </a:r>
            <a:r>
              <a:rPr lang="en-US" sz="1200" kern="1200" dirty="0">
                <a:solidFill>
                  <a:schemeClr val="tx1"/>
                </a:solidFill>
                <a:effectLst/>
                <a:latin typeface="+mn-lt"/>
                <a:ea typeface="+mn-ea"/>
                <a:cs typeface="+mn-cs"/>
              </a:rPr>
              <a:t>- where ever we need help</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pPr/>
              <a:t>12</a:t>
            </a:fld>
            <a:endParaRPr lang="uk-UA"/>
          </a:p>
        </p:txBody>
      </p:sp>
    </p:spTree>
    <p:extLst>
      <p:ext uri="{BB962C8B-B14F-4D97-AF65-F5344CB8AC3E}">
        <p14:creationId xmlns:p14="http://schemas.microsoft.com/office/powerpoint/2010/main" val="40528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4D311-73F7-5D42-B843-E8305C73070F}" type="slidenum">
              <a:rPr lang="en-US" smtClean="0"/>
              <a:pPr/>
              <a:t>19</a:t>
            </a:fld>
            <a:endParaRPr lang="en-US"/>
          </a:p>
        </p:txBody>
      </p:sp>
    </p:spTree>
    <p:extLst>
      <p:ext uri="{BB962C8B-B14F-4D97-AF65-F5344CB8AC3E}">
        <p14:creationId xmlns:p14="http://schemas.microsoft.com/office/powerpoint/2010/main" val="345643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038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9835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9643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155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405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66737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27462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69878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229B06-CF2A-459A-8CBC-F18C1D67D2BB}" type="slidenum">
              <a:rPr lang="en-US" smtClean="0"/>
              <a:t>‹#›</a:t>
            </a:fld>
            <a:endParaRPr lang="en-US" dirty="0"/>
          </a:p>
        </p:txBody>
      </p:sp>
    </p:spTree>
    <p:extLst>
      <p:ext uri="{BB962C8B-B14F-4D97-AF65-F5344CB8AC3E}">
        <p14:creationId xmlns:p14="http://schemas.microsoft.com/office/powerpoint/2010/main" val="217243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97705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4129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descr="add specific description"/>
          <p:cNvSpPr>
            <a:spLocks noGrp="1"/>
          </p:cNvSpPr>
          <p:nvPr>
            <p:ph idx="13"/>
          </p:nvPr>
        </p:nvSpPr>
        <p:spPr>
          <a:xfrm>
            <a:off x="746930" y="1830387"/>
            <a:ext cx="82296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sp>
        <p:nvSpPr>
          <p:cNvPr id="13" name="Content Placeholder 2" descr="add specific description"/>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4" name="Content Placeholder 2" descr="add specific description"/>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
        <p:nvSpPr>
          <p:cNvPr id="11"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793167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58661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08694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58431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200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33217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76242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descr="add specific description"/>
          <p:cNvSpPr>
            <a:spLocks noGrp="1"/>
          </p:cNvSpPr>
          <p:nvPr>
            <p:ph idx="16" hasCustomPrompt="1"/>
          </p:nvPr>
        </p:nvSpPr>
        <p:spPr>
          <a:xfrm>
            <a:off x="651757" y="1734522"/>
            <a:ext cx="7194020"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 BIG PHRASE</a:t>
            </a:r>
            <a:br>
              <a:rPr lang="en-US" dirty="0"/>
            </a:br>
            <a:r>
              <a:rPr lang="en-US" dirty="0"/>
              <a:t>SLIDE</a:t>
            </a:r>
          </a:p>
        </p:txBody>
      </p:sp>
      <p:sp>
        <p:nvSpPr>
          <p:cNvPr id="11" name="Content Placeholder 2" descr="add specific description"/>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4"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10680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763857"/>
            <a:ext cx="9144000" cy="6094144"/>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B0000"/>
              </a:solidFill>
            </a:endParaRPr>
          </a:p>
        </p:txBody>
      </p:sp>
      <p:sp>
        <p:nvSpPr>
          <p:cNvPr id="8" name="Content Placeholder 2" descr="add specific description"/>
          <p:cNvSpPr>
            <a:spLocks noGrp="1"/>
          </p:cNvSpPr>
          <p:nvPr>
            <p:ph idx="15" hasCustomPrompt="1"/>
          </p:nvPr>
        </p:nvSpPr>
        <p:spPr>
          <a:xfrm>
            <a:off x="5573888" y="242139"/>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9" name="Content Placeholder 2" descr="add specific description"/>
          <p:cNvSpPr>
            <a:spLocks noGrp="1"/>
          </p:cNvSpPr>
          <p:nvPr>
            <p:ph idx="16" hasCustomPrompt="1"/>
          </p:nvPr>
        </p:nvSpPr>
        <p:spPr>
          <a:xfrm>
            <a:off x="651757" y="1734522"/>
            <a:ext cx="7194020" cy="4417350"/>
          </a:xfrm>
          <a:prstGeom prst="rect">
            <a:avLst/>
          </a:prstGeom>
          <a:ln>
            <a:solidFill>
              <a:srgbClr val="BB0000"/>
            </a:solidFill>
          </a:ln>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a:t>
            </a:r>
          </a:p>
          <a:p>
            <a:pPr lvl="0"/>
            <a:r>
              <a:rPr lang="en-US" dirty="0"/>
              <a:t>BIG PHRASE</a:t>
            </a:r>
            <a:br>
              <a:rPr lang="en-US" dirty="0"/>
            </a:br>
            <a:r>
              <a:rPr lang="en-US" dirty="0"/>
              <a:t>SLIDE</a:t>
            </a:r>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4719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Content Placeholder 2" descr="add specific descripton"/>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3" name="Content Placeholder 2" descr="add specific description"/>
          <p:cNvSpPr>
            <a:spLocks noGrp="1"/>
          </p:cNvSpPr>
          <p:nvPr>
            <p:ph idx="17" hasCustomPrompt="1"/>
          </p:nvPr>
        </p:nvSpPr>
        <p:spPr>
          <a:xfrm>
            <a:off x="4881010" y="5372665"/>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a:solidFill>
                  <a:schemeClr val="tx1">
                    <a:lumMod val="75000"/>
                    <a:lumOff val="25000"/>
                  </a:schemeClr>
                </a:solidFill>
                <a:cs typeface="Arial"/>
              </a:rPr>
              <a:t>– </a:t>
            </a:r>
            <a:r>
              <a:rPr lang="en-US" sz="2400" dirty="0" err="1">
                <a:solidFill>
                  <a:schemeClr val="tx1">
                    <a:lumMod val="75000"/>
                    <a:lumOff val="25000"/>
                  </a:schemeClr>
                </a:solidFill>
                <a:cs typeface="Arial"/>
              </a:rPr>
              <a:t>Firstandlast</a:t>
            </a:r>
            <a:r>
              <a:rPr lang="en-US" sz="2400" dirty="0">
                <a:solidFill>
                  <a:schemeClr val="tx1">
                    <a:lumMod val="75000"/>
                    <a:lumOff val="25000"/>
                  </a:schemeClr>
                </a:solidFill>
                <a:cs typeface="Arial"/>
              </a:rPr>
              <a:t> Name</a:t>
            </a:r>
          </a:p>
          <a:p>
            <a:pPr algn="r">
              <a:lnSpc>
                <a:spcPct val="110000"/>
              </a:lnSpc>
            </a:pPr>
            <a:r>
              <a:rPr lang="en-US" sz="1800" dirty="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3200" b="0" smtClean="0">
                <a:solidFill>
                  <a:srgbClr val="BB0032"/>
                </a:solidFill>
                <a:cs typeface="Arial"/>
              </a:defRPr>
            </a:lvl1pPr>
          </a:lstStyle>
          <a:p>
            <a:pPr lvl="0"/>
            <a:r>
              <a:rPr lang="en-US" sz="6500" b="0" dirty="0">
                <a:solidFill>
                  <a:srgbClr val="BB0032"/>
                </a:solidFill>
                <a:latin typeface="+mj-lt"/>
                <a:cs typeface="Arial"/>
              </a:rPr>
              <a:t>“Notable quote</a:t>
            </a:r>
            <a:br>
              <a:rPr lang="en-US" sz="6500" b="0" dirty="0">
                <a:solidFill>
                  <a:srgbClr val="BB0032"/>
                </a:solidFill>
                <a:latin typeface="+mj-lt"/>
                <a:cs typeface="Arial"/>
              </a:rPr>
            </a:br>
            <a:r>
              <a:rPr lang="en-US" sz="6500" b="0" dirty="0">
                <a:solidFill>
                  <a:srgbClr val="BB0032"/>
                </a:solidFill>
                <a:latin typeface="+mj-lt"/>
                <a:cs typeface="Arial"/>
              </a:rPr>
              <a:t>goes right here,</a:t>
            </a:r>
            <a:br>
              <a:rPr lang="en-US" sz="6500" b="0" dirty="0">
                <a:solidFill>
                  <a:srgbClr val="BB0032"/>
                </a:solidFill>
                <a:latin typeface="+mj-lt"/>
                <a:cs typeface="Arial"/>
              </a:rPr>
            </a:br>
            <a:r>
              <a:rPr lang="en-US" sz="6500" b="0" dirty="0">
                <a:solidFill>
                  <a:srgbClr val="BB0032"/>
                </a:solidFill>
                <a:latin typeface="+mj-lt"/>
                <a:cs typeface="Arial"/>
              </a:rPr>
              <a:t>yes right here.”</a:t>
            </a:r>
            <a:endParaRPr lang="en-US" dirty="0"/>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2792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descr="add specific description of photo"/>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a:t>Full slide picture</a:t>
            </a:r>
          </a:p>
        </p:txBody>
      </p:sp>
      <p:sp>
        <p:nvSpPr>
          <p:cNvPr id="11" name="Content Placeholder 2" descr="add specific description "/>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2" name="Content Placeholder 2" descr="add specific description"/>
          <p:cNvSpPr>
            <a:spLocks noGrp="1"/>
          </p:cNvSpPr>
          <p:nvPr>
            <p:ph idx="14"/>
          </p:nvPr>
        </p:nvSpPr>
        <p:spPr>
          <a:xfrm>
            <a:off x="4868540" y="1436104"/>
            <a:ext cx="3998889" cy="1591385"/>
          </a:xfrm>
          <a:prstGeom prst="rect">
            <a:avLst/>
          </a:prstGeom>
          <a:ln w="1905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20174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descr="add specific description"/>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a:t>½ slide picture</a:t>
            </a:r>
          </a:p>
        </p:txBody>
      </p:sp>
      <p:sp>
        <p:nvSpPr>
          <p:cNvPr id="8" name="Content Placeholder 2" descr="add specific description"/>
          <p:cNvSpPr>
            <a:spLocks noGrp="1"/>
          </p:cNvSpPr>
          <p:nvPr>
            <p:ph idx="14"/>
          </p:nvPr>
        </p:nvSpPr>
        <p:spPr>
          <a:xfrm>
            <a:off x="4137592" y="1830387"/>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2" name="Content Placeholder 2" descr="add specific descripton&#10;"/>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13" name="Content Placeholder 2" descr="add specific descripton"/>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
        <p:nvSpPr>
          <p:cNvPr id="6"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7368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UNIT NAME HERE</a:t>
            </a:r>
          </a:p>
          <a:p>
            <a:pPr lvl="0"/>
            <a:r>
              <a:rPr lang="en-US" dirty="0"/>
              <a:t>LINE 2 AS NEEDED</a:t>
            </a:r>
          </a:p>
        </p:txBody>
      </p:sp>
      <p:sp>
        <p:nvSpPr>
          <p:cNvPr id="5"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
        <p:nvSpPr>
          <p:cNvPr id="6" name="Content Placeholder 2" descr="add specific description&#10;"/>
          <p:cNvSpPr>
            <a:spLocks noGrp="1"/>
          </p:cNvSpPr>
          <p:nvPr>
            <p:ph idx="14"/>
          </p:nvPr>
        </p:nvSpPr>
        <p:spPr>
          <a:xfrm>
            <a:off x="1400403" y="1830387"/>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a:p>
          <a:p>
            <a:pPr lvl="0"/>
            <a:endParaRPr lang="en-US" dirty="0"/>
          </a:p>
          <a:p>
            <a:pPr lvl="0"/>
            <a:endParaRPr lang="en-US" dirty="0"/>
          </a:p>
          <a:p>
            <a:pPr lvl="0"/>
            <a:endParaRPr lang="en-US" dirty="0"/>
          </a:p>
          <a:p>
            <a:pPr lvl="0"/>
            <a:r>
              <a:rPr lang="en-US" dirty="0"/>
              <a:t>chart/graph/table</a:t>
            </a:r>
          </a:p>
        </p:txBody>
      </p:sp>
      <p:sp>
        <p:nvSpPr>
          <p:cNvPr id="8"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833282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0D8E7B-AF3B-B444-8E74-E549FC814F53}" type="datetimeFigureOut">
              <a:rPr lang="en-US" smtClean="0"/>
              <a:pPr/>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96751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alpha val="22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709460" y="6356350"/>
            <a:ext cx="2133600" cy="365125"/>
          </a:xfrm>
          <a:prstGeom prst="rect">
            <a:avLst/>
          </a:prstGeom>
          <a:ln>
            <a:solidFill>
              <a:schemeClr val="bg1"/>
            </a:solidFill>
          </a:ln>
        </p:spPr>
        <p:txBody>
          <a:bodyPr vert="horz" lIns="91440" tIns="45720" rIns="91440" bIns="45720" rtlCol="0" anchor="ctr"/>
          <a:lstStyle>
            <a:lvl1pPr algn="ctr">
              <a:defRPr sz="1200">
                <a:solidFill>
                  <a:schemeClr val="tx1">
                    <a:tint val="75000"/>
                  </a:schemeClr>
                </a:solidFill>
              </a:defRPr>
            </a:lvl1pPr>
          </a:lstStyle>
          <a:p>
            <a:fld id="{0F0D8E7B-AF3B-B444-8E74-E549FC814F53}" type="datetimeFigureOut">
              <a:rPr lang="en-US" smtClean="0"/>
              <a:pPr/>
              <a:t>6/8/2023</a:t>
            </a:fld>
            <a:endParaRPr lang="en-US" dirty="0"/>
          </a:p>
        </p:txBody>
      </p:sp>
      <p:sp>
        <p:nvSpPr>
          <p:cNvPr id="7" name="Rectangle 6"/>
          <p:cNvSpPr/>
          <p:nvPr userDrawn="1"/>
        </p:nvSpPr>
        <p:spPr>
          <a:xfrm>
            <a:off x="0" y="2974444"/>
            <a:ext cx="9144000" cy="2962806"/>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1600201"/>
            <a:ext cx="6424083" cy="931492"/>
          </a:xfrm>
          <a:prstGeom prst="rect">
            <a:avLst/>
          </a:prstGeom>
        </p:spPr>
      </p:pic>
    </p:spTree>
    <p:extLst>
      <p:ext uri="{BB962C8B-B14F-4D97-AF65-F5344CB8AC3E}">
        <p14:creationId xmlns:p14="http://schemas.microsoft.com/office/powerpoint/2010/main" val="1848112563"/>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alpha val="22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9144000" cy="910167"/>
            <a:chOff x="0" y="1040406"/>
            <a:chExt cx="9144000" cy="910167"/>
          </a:xfrm>
        </p:grpSpPr>
        <p:sp>
          <p:nvSpPr>
            <p:cNvPr id="8" name="Rectangle 7"/>
            <p:cNvSpPr/>
            <p:nvPr/>
          </p:nvSpPr>
          <p:spPr>
            <a:xfrm>
              <a:off x="0" y="1040406"/>
              <a:ext cx="9144000" cy="910167"/>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heOhioStateUniversity-REV-Horiz-RGBHE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17" y="1238314"/>
              <a:ext cx="3284042" cy="476186"/>
            </a:xfrm>
            <a:prstGeom prst="rect">
              <a:avLst/>
            </a:prstGeom>
          </p:spPr>
        </p:pic>
      </p:grpSp>
      <p:sp>
        <p:nvSpPr>
          <p:cNvPr id="2" name="Rectangle 1"/>
          <p:cNvSpPr/>
          <p:nvPr userDrawn="1"/>
        </p:nvSpPr>
        <p:spPr>
          <a:xfrm>
            <a:off x="8518368" y="6351239"/>
            <a:ext cx="435436" cy="338554"/>
          </a:xfrm>
          <a:prstGeom prst="rect">
            <a:avLst/>
          </a:prstGeom>
        </p:spPr>
        <p:txBody>
          <a:bodyPr wrap="none">
            <a:spAutoFit/>
          </a:bodyPr>
          <a:lstStyle/>
          <a:p>
            <a:fld id="{B5C881AA-F0C4-B947-803C-EA0A96934EAC}" type="slidenum">
              <a:rPr lang="en-US" sz="1600" smtClean="0">
                <a:solidFill>
                  <a:srgbClr val="636D6E"/>
                </a:solidFill>
              </a:rPr>
              <a:pPr/>
              <a:t>‹#›</a:t>
            </a:fld>
            <a:endParaRPr lang="en-US" sz="1600" dirty="0">
              <a:solidFill>
                <a:srgbClr val="636D6E"/>
              </a:solidFill>
            </a:endParaRPr>
          </a:p>
        </p:txBody>
      </p:sp>
      <p:sp>
        <p:nvSpPr>
          <p:cNvPr id="12"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027036291"/>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69" r:id="rId3"/>
    <p:sldLayoutId id="2147483767" r:id="rId4"/>
    <p:sldLayoutId id="2147483758" r:id="rId5"/>
    <p:sldLayoutId id="2147483768" r:id="rId6"/>
    <p:sldLayoutId id="2147483763" r:id="rId7"/>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0D8E7B-AF3B-B444-8E74-E549FC814F53}" type="datetimeFigureOut">
              <a:rPr lang="en-US" smtClean="0"/>
              <a:pPr/>
              <a:t>6/8/2023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Rectangle 17">
            <a:extLst>
              <a:ext uri="{FF2B5EF4-FFF2-40B4-BE49-F238E27FC236}">
                <a16:creationId xmlns:a16="http://schemas.microsoft.com/office/drawing/2014/main" id="{ED2CB6FF-576B-4394-B09F-7D07071DE0C3}"/>
              </a:ext>
            </a:extLst>
          </p:cNvPr>
          <p:cNvSpPr/>
          <p:nvPr userDrawn="1"/>
        </p:nvSpPr>
        <p:spPr>
          <a:xfrm>
            <a:off x="0" y="2974444"/>
            <a:ext cx="9144000" cy="2962806"/>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484649"/>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exnermedical.osu.edu/find-a-doctor/benjamin-kaffenberger-md-39618" TargetMode="External"/><Relationship Id="rId2" Type="http://schemas.openxmlformats.org/officeDocument/2006/relationships/hyperlink" Target="https://wexnermedical.osu.edu/find-a-doctor/kristopher-fisher-md-111584" TargetMode="Externa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hyperlink" Target="https://wexnermedical.osu.edu/find-a-doctor/abraham-korman-md-78212"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image" Target="../media/image46.jpg"/><Relationship Id="rId1" Type="http://schemas.openxmlformats.org/officeDocument/2006/relationships/slideLayout" Target="../slideLayouts/slideLayout5.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tour.concept3d.com/share/LY8cZKcEo/stop/1?_gl=1*1sjckle*_ga*ODEzNjMxMjcwLjE2NTgzMjQ4NTA.*_ga_09WC99HMPE*MTY2MjQ4MzQ2OC41My4xLjE2NjI0ODM0NzguMC4wLjA" TargetMode="External"/><Relationship Id="rId2" Type="http://schemas.openxmlformats.org/officeDocument/2006/relationships/image" Target="../media/image53.jpg"/><Relationship Id="rId1" Type="http://schemas.openxmlformats.org/officeDocument/2006/relationships/slideLayout" Target="../slideLayouts/slideLayout3.xml"/><Relationship Id="rId6" Type="http://schemas.openxmlformats.org/officeDocument/2006/relationships/hyperlink" Target="https://www.experiencecolumbus.com/plan-your-visit/visitor-guide/" TargetMode="External"/><Relationship Id="rId5" Type="http://schemas.openxmlformats.org/officeDocument/2006/relationships/hyperlink" Target="https://www.experiencecolumbus.com/cbussoul/" TargetMode="External"/><Relationship Id="rId4" Type="http://schemas.openxmlformats.org/officeDocument/2006/relationships/hyperlink" Target="https://www.experiencecolumbus.com/ohio-state-universit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3958456" y="2770325"/>
            <a:ext cx="3855359" cy="2620442"/>
          </a:xfrm>
          <a:prstGeom prst="rect">
            <a:avLst/>
          </a:prstGeom>
        </p:spPr>
        <p:txBody>
          <a:bodyPr vert="horz" lIns="91440" tIns="45720" rIns="91440" bIns="45720" rtlCol="0" anchor="b">
            <a:noAutofit/>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914400">
              <a:lnSpc>
                <a:spcPct val="80000"/>
              </a:lnSpc>
              <a:spcBef>
                <a:spcPct val="0"/>
              </a:spcBef>
              <a:spcAft>
                <a:spcPts val="600"/>
              </a:spcAft>
            </a:pPr>
            <a:r>
              <a:rPr lang="en-US" sz="3600" cap="all" spc="200" dirty="0">
                <a:solidFill>
                  <a:schemeClr val="tx2"/>
                </a:solidFill>
                <a:latin typeface="+mj-lt"/>
                <a:ea typeface="+mj-ea"/>
                <a:cs typeface="+mj-cs"/>
              </a:rPr>
              <a:t>The Ohio State University</a:t>
            </a:r>
          </a:p>
          <a:p>
            <a:pPr algn="l" defTabSz="914400">
              <a:lnSpc>
                <a:spcPct val="80000"/>
              </a:lnSpc>
              <a:spcBef>
                <a:spcPct val="0"/>
              </a:spcBef>
              <a:spcAft>
                <a:spcPts val="600"/>
              </a:spcAft>
            </a:pPr>
            <a:r>
              <a:rPr lang="en-US" sz="3600" cap="all" spc="200" dirty="0">
                <a:solidFill>
                  <a:schemeClr val="tx2"/>
                </a:solidFill>
                <a:latin typeface="+mj-lt"/>
                <a:ea typeface="+mj-ea"/>
                <a:cs typeface="+mj-cs"/>
              </a:rPr>
              <a:t>Department of Dermatology </a:t>
            </a:r>
          </a:p>
        </p:txBody>
      </p:sp>
      <p:sp>
        <p:nvSpPr>
          <p:cNvPr id="16" name="Subtitle 2"/>
          <p:cNvSpPr txBox="1">
            <a:spLocks/>
          </p:cNvSpPr>
          <p:nvPr/>
        </p:nvSpPr>
        <p:spPr>
          <a:xfrm>
            <a:off x="1413015" y="4567385"/>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800" dirty="0"/>
          </a:p>
        </p:txBody>
      </p:sp>
    </p:spTree>
    <p:extLst>
      <p:ext uri="{BB962C8B-B14F-4D97-AF65-F5344CB8AC3E}">
        <p14:creationId xmlns:p14="http://schemas.microsoft.com/office/powerpoint/2010/main" val="22844774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F57D23D7-E982-99BA-A19D-047EBA55D1B7}"/>
              </a:ext>
            </a:extLst>
          </p:cNvPr>
          <p:cNvSpPr>
            <a:spLocks noGrp="1"/>
          </p:cNvSpPr>
          <p:nvPr>
            <p:ph idx="15"/>
          </p:nvPr>
        </p:nvSpPr>
        <p:spPr>
          <a:xfrm>
            <a:off x="6515100" y="229810"/>
            <a:ext cx="2450994" cy="668812"/>
          </a:xfrm>
        </p:spPr>
        <p:txBody>
          <a:bodyPr/>
          <a:lstStyle/>
          <a:p>
            <a:r>
              <a:rPr lang="en-US" dirty="0"/>
              <a:t>OSU Department of   Dermatology</a:t>
            </a:r>
          </a:p>
        </p:txBody>
      </p:sp>
      <p:sp>
        <p:nvSpPr>
          <p:cNvPr id="17" name="Content Placeholder 4">
            <a:extLst>
              <a:ext uri="{FF2B5EF4-FFF2-40B4-BE49-F238E27FC236}">
                <a16:creationId xmlns:a16="http://schemas.microsoft.com/office/drawing/2014/main" id="{D52A65EC-95BA-0C1F-3B11-C8171CF95438}"/>
              </a:ext>
            </a:extLst>
          </p:cNvPr>
          <p:cNvSpPr>
            <a:spLocks noGrp="1"/>
          </p:cNvSpPr>
          <p:nvPr>
            <p:ph idx="16"/>
          </p:nvPr>
        </p:nvSpPr>
        <p:spPr>
          <a:xfrm>
            <a:off x="3896289" y="1371010"/>
            <a:ext cx="5069805" cy="636119"/>
          </a:xfrm>
        </p:spPr>
        <p:txBody>
          <a:bodyPr/>
          <a:lstStyle/>
          <a:p>
            <a:r>
              <a:rPr kumimoji="0" lang="en-US" sz="3600" b="0" i="0" u="none" strike="noStrike" kern="1200" cap="none" spc="0" normalizeH="0" baseline="0" noProof="0" dirty="0">
                <a:ln>
                  <a:noFill/>
                </a:ln>
                <a:solidFill>
                  <a:schemeClr val="bg1">
                    <a:lumMod val="10000"/>
                  </a:schemeClr>
                </a:solidFill>
                <a:effectLst/>
                <a:uLnTx/>
                <a:uFillTx/>
                <a:latin typeface="+mj-lt"/>
                <a:ea typeface="+mj-ea"/>
                <a:cs typeface="+mj-cs"/>
              </a:rPr>
              <a:t>Life After Preliminary Year</a:t>
            </a:r>
            <a:endParaRPr lang="en-US" sz="3600" dirty="0">
              <a:solidFill>
                <a:schemeClr val="bg1">
                  <a:lumMod val="10000"/>
                </a:schemeClr>
              </a:solidFill>
              <a:latin typeface="+mj-lt"/>
            </a:endParaRPr>
          </a:p>
        </p:txBody>
      </p:sp>
      <p:sp>
        <p:nvSpPr>
          <p:cNvPr id="4" name="TextBox 3">
            <a:extLst>
              <a:ext uri="{FF2B5EF4-FFF2-40B4-BE49-F238E27FC236}">
                <a16:creationId xmlns:a16="http://schemas.microsoft.com/office/drawing/2014/main" id="{54AC6B58-F1FC-488D-A847-FDD72951A2FE}"/>
              </a:ext>
            </a:extLst>
          </p:cNvPr>
          <p:cNvSpPr txBox="1"/>
          <p:nvPr/>
        </p:nvSpPr>
        <p:spPr>
          <a:xfrm>
            <a:off x="876300" y="5710019"/>
            <a:ext cx="2565400" cy="646331"/>
          </a:xfrm>
          <a:prstGeom prst="rect">
            <a:avLst/>
          </a:prstGeom>
          <a:noFill/>
        </p:spPr>
        <p:txBody>
          <a:bodyPr wrap="square" rtlCol="0">
            <a:spAutoFit/>
          </a:bodyPr>
          <a:lstStyle/>
          <a:p>
            <a:pPr algn="ctr"/>
            <a:r>
              <a:rPr lang="en-US" dirty="0">
                <a:solidFill>
                  <a:schemeClr val="bg1">
                    <a:lumMod val="10000"/>
                  </a:schemeClr>
                </a:solidFill>
                <a:latin typeface="Abadi" panose="020B0604020104020204" pitchFamily="34" charset="0"/>
              </a:rPr>
              <a:t>Enjoying New Orleans during AAD Conference</a:t>
            </a:r>
          </a:p>
        </p:txBody>
      </p:sp>
      <p:sp>
        <p:nvSpPr>
          <p:cNvPr id="8" name="TextBox 7">
            <a:extLst>
              <a:ext uri="{FF2B5EF4-FFF2-40B4-BE49-F238E27FC236}">
                <a16:creationId xmlns:a16="http://schemas.microsoft.com/office/drawing/2014/main" id="{191DB54F-42C2-47A1-9E1C-08F2F3028638}"/>
              </a:ext>
            </a:extLst>
          </p:cNvPr>
          <p:cNvSpPr txBox="1"/>
          <p:nvPr/>
        </p:nvSpPr>
        <p:spPr>
          <a:xfrm>
            <a:off x="4572000" y="6356350"/>
            <a:ext cx="3763910" cy="369332"/>
          </a:xfrm>
          <a:prstGeom prst="rect">
            <a:avLst/>
          </a:prstGeom>
          <a:noFill/>
        </p:spPr>
        <p:txBody>
          <a:bodyPr wrap="square" rtlCol="0">
            <a:spAutoFit/>
          </a:bodyPr>
          <a:lstStyle/>
          <a:p>
            <a:pPr algn="ctr"/>
            <a:r>
              <a:rPr lang="en-US" dirty="0">
                <a:solidFill>
                  <a:schemeClr val="bg1">
                    <a:lumMod val="10000"/>
                  </a:schemeClr>
                </a:solidFill>
                <a:latin typeface="Abadi" panose="020B0604020104020204" pitchFamily="34" charset="0"/>
              </a:rPr>
              <a:t>No more nights at the hospital!</a:t>
            </a:r>
          </a:p>
        </p:txBody>
      </p:sp>
      <p:pic>
        <p:nvPicPr>
          <p:cNvPr id="3" name="Picture 2" descr="A group of people sitting at tables&#10;&#10;Description automatically generated">
            <a:extLst>
              <a:ext uri="{FF2B5EF4-FFF2-40B4-BE49-F238E27FC236}">
                <a16:creationId xmlns:a16="http://schemas.microsoft.com/office/drawing/2014/main" id="{40CFAEF1-D6D9-8A5E-F115-2742F48C9740}"/>
              </a:ext>
            </a:extLst>
          </p:cNvPr>
          <p:cNvPicPr>
            <a:picLocks noChangeAspect="1"/>
          </p:cNvPicPr>
          <p:nvPr/>
        </p:nvPicPr>
        <p:blipFill>
          <a:blip r:embed="rId2"/>
          <a:stretch>
            <a:fillRect/>
          </a:stretch>
        </p:blipFill>
        <p:spPr>
          <a:xfrm>
            <a:off x="4215549" y="2139501"/>
            <a:ext cx="4599101" cy="3893683"/>
          </a:xfrm>
          <a:prstGeom prst="rect">
            <a:avLst/>
          </a:prstGeom>
        </p:spPr>
      </p:pic>
      <p:pic>
        <p:nvPicPr>
          <p:cNvPr id="11" name="Picture Placeholder 10" descr="A group of people standing in front of a building&#10;&#10;Description automatically generated">
            <a:extLst>
              <a:ext uri="{FF2B5EF4-FFF2-40B4-BE49-F238E27FC236}">
                <a16:creationId xmlns:a16="http://schemas.microsoft.com/office/drawing/2014/main" id="{3C9B29EE-3908-A798-8848-2746FF4C0EAD}"/>
              </a:ext>
            </a:extLst>
          </p:cNvPr>
          <p:cNvPicPr>
            <a:picLocks noGrp="1" noChangeAspect="1"/>
          </p:cNvPicPr>
          <p:nvPr>
            <p:ph type="pic" sz="quarter" idx="13"/>
          </p:nvPr>
        </p:nvPicPr>
        <p:blipFill>
          <a:blip r:embed="rId3"/>
          <a:srcRect l="9086" r="9086"/>
          <a:stretch>
            <a:fillRect/>
          </a:stretch>
        </p:blipFill>
        <p:spPr>
          <a:xfrm>
            <a:off x="743952" y="1266974"/>
            <a:ext cx="2830096" cy="4324052"/>
          </a:xfrm>
        </p:spPr>
      </p:pic>
    </p:spTree>
    <p:extLst>
      <p:ext uri="{BB962C8B-B14F-4D97-AF65-F5344CB8AC3E}">
        <p14:creationId xmlns:p14="http://schemas.microsoft.com/office/powerpoint/2010/main" val="4158568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B61-AF33-40AE-8E88-3A809D23E382}"/>
              </a:ext>
            </a:extLst>
          </p:cNvPr>
          <p:cNvSpPr>
            <a:spLocks noGrp="1"/>
          </p:cNvSpPr>
          <p:nvPr>
            <p:ph type="ctrTitle"/>
          </p:nvPr>
        </p:nvSpPr>
        <p:spPr>
          <a:xfrm>
            <a:off x="1485900" y="3766337"/>
            <a:ext cx="5829300" cy="1463040"/>
          </a:xfrm>
        </p:spPr>
        <p:txBody>
          <a:bodyPr/>
          <a:lstStyle/>
          <a:p>
            <a:r>
              <a:rPr lang="en-US" sz="4800" dirty="0">
                <a:solidFill>
                  <a:schemeClr val="bg1">
                    <a:lumMod val="10000"/>
                  </a:schemeClr>
                </a:solidFill>
                <a:latin typeface="Tw Cen MT" panose="020B0602020104020603" pitchFamily="34" charset="0"/>
              </a:rPr>
              <a:t>Block Scheduling</a:t>
            </a:r>
            <a:br>
              <a:rPr lang="en-US" sz="4400" dirty="0"/>
            </a:br>
            <a:endParaRPr lang="en-US" dirty="0"/>
          </a:p>
        </p:txBody>
      </p:sp>
    </p:spTree>
    <p:extLst>
      <p:ext uri="{BB962C8B-B14F-4D97-AF65-F5344CB8AC3E}">
        <p14:creationId xmlns:p14="http://schemas.microsoft.com/office/powerpoint/2010/main" val="77024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3"/>
          </p:nvPr>
        </p:nvSpPr>
        <p:spPr>
          <a:xfrm>
            <a:off x="309346" y="1079547"/>
            <a:ext cx="8381376" cy="541015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2"/>
            <a:r>
              <a:rPr lang="en-US" sz="2400" u="sng" dirty="0">
                <a:solidFill>
                  <a:schemeClr val="bg1">
                    <a:lumMod val="10000"/>
                  </a:schemeClr>
                </a:solidFill>
              </a:rPr>
              <a:t>Surgery</a:t>
            </a:r>
            <a:r>
              <a:rPr lang="en-US" sz="2400" dirty="0">
                <a:solidFill>
                  <a:schemeClr val="bg1">
                    <a:lumMod val="10000"/>
                  </a:schemeClr>
                </a:solidFill>
              </a:rPr>
              <a:t>-</a:t>
            </a:r>
            <a:r>
              <a:rPr lang="en-US" sz="1800" dirty="0">
                <a:solidFill>
                  <a:schemeClr val="bg1">
                    <a:lumMod val="10000"/>
                  </a:schemeClr>
                </a:solidFill>
              </a:rPr>
              <a:t>Dermatology procedures. Residents are in </a:t>
            </a:r>
            <a:r>
              <a:rPr lang="en-US" sz="1800" dirty="0" err="1">
                <a:solidFill>
                  <a:schemeClr val="bg1">
                    <a:lumMod val="10000"/>
                  </a:schemeClr>
                </a:solidFill>
              </a:rPr>
              <a:t>Derm</a:t>
            </a:r>
            <a:r>
              <a:rPr lang="en-US" sz="1800" dirty="0">
                <a:solidFill>
                  <a:schemeClr val="bg1">
                    <a:lumMod val="10000"/>
                  </a:schemeClr>
                </a:solidFill>
              </a:rPr>
              <a:t> surgery clinics at the VA, Dermatology West and East locations</a:t>
            </a:r>
          </a:p>
          <a:p>
            <a:pPr lvl="2"/>
            <a:r>
              <a:rPr lang="en-US" sz="2400" u="sng" dirty="0">
                <a:solidFill>
                  <a:schemeClr val="bg1">
                    <a:lumMod val="10000"/>
                  </a:schemeClr>
                </a:solidFill>
              </a:rPr>
              <a:t>Cancer</a:t>
            </a:r>
            <a:r>
              <a:rPr lang="en-US" sz="2400" dirty="0">
                <a:solidFill>
                  <a:schemeClr val="bg1">
                    <a:lumMod val="10000"/>
                  </a:schemeClr>
                </a:solidFill>
              </a:rPr>
              <a:t>- </a:t>
            </a:r>
            <a:r>
              <a:rPr lang="en-US" sz="1800" dirty="0">
                <a:solidFill>
                  <a:schemeClr val="bg1">
                    <a:lumMod val="10000"/>
                  </a:schemeClr>
                </a:solidFill>
              </a:rPr>
              <a:t>Skin cancer/oncology block including Mohs surgery. Focusing on the care of skin cancers and skin conditions related to patients with malignancy</a:t>
            </a:r>
          </a:p>
          <a:p>
            <a:pPr lvl="2"/>
            <a:r>
              <a:rPr lang="en-US" sz="2400" u="sng" dirty="0">
                <a:solidFill>
                  <a:schemeClr val="bg1">
                    <a:lumMod val="10000"/>
                  </a:schemeClr>
                </a:solidFill>
              </a:rPr>
              <a:t>Med </a:t>
            </a:r>
            <a:r>
              <a:rPr lang="en-US" sz="2400" u="sng" dirty="0" err="1">
                <a:solidFill>
                  <a:schemeClr val="bg1">
                    <a:lumMod val="10000"/>
                  </a:schemeClr>
                </a:solidFill>
              </a:rPr>
              <a:t>Derm</a:t>
            </a:r>
            <a:r>
              <a:rPr lang="en-US" sz="2400" u="sng" dirty="0">
                <a:solidFill>
                  <a:schemeClr val="bg1">
                    <a:lumMod val="10000"/>
                  </a:schemeClr>
                </a:solidFill>
              </a:rPr>
              <a:t> A</a:t>
            </a:r>
            <a:r>
              <a:rPr lang="en-US" sz="2400" dirty="0">
                <a:solidFill>
                  <a:schemeClr val="bg1">
                    <a:lumMod val="10000"/>
                  </a:schemeClr>
                </a:solidFill>
              </a:rPr>
              <a:t>- </a:t>
            </a:r>
            <a:r>
              <a:rPr lang="en-US" sz="1800" dirty="0">
                <a:solidFill>
                  <a:schemeClr val="bg1">
                    <a:lumMod val="10000"/>
                  </a:schemeClr>
                </a:solidFill>
              </a:rPr>
              <a:t>Dermatology outpatient clinic. Psoriasis clinic, rheum dermatology clinic, VA clinics, complex medical dermatology, HIV clinic</a:t>
            </a:r>
          </a:p>
          <a:p>
            <a:pPr lvl="2"/>
            <a:r>
              <a:rPr lang="en-US" sz="2400" u="sng" dirty="0">
                <a:solidFill>
                  <a:schemeClr val="bg1">
                    <a:lumMod val="10000"/>
                  </a:schemeClr>
                </a:solidFill>
              </a:rPr>
              <a:t>Med </a:t>
            </a:r>
            <a:r>
              <a:rPr lang="en-US" sz="2400" u="sng" dirty="0" err="1">
                <a:solidFill>
                  <a:schemeClr val="bg1">
                    <a:lumMod val="10000"/>
                  </a:schemeClr>
                </a:solidFill>
              </a:rPr>
              <a:t>Derm</a:t>
            </a:r>
            <a:r>
              <a:rPr lang="en-US" sz="2400" u="sng" dirty="0">
                <a:solidFill>
                  <a:schemeClr val="bg1">
                    <a:lumMod val="10000"/>
                  </a:schemeClr>
                </a:solidFill>
              </a:rPr>
              <a:t> B</a:t>
            </a:r>
            <a:r>
              <a:rPr lang="en-US" sz="2400" dirty="0">
                <a:solidFill>
                  <a:schemeClr val="bg1">
                    <a:lumMod val="10000"/>
                  </a:schemeClr>
                </a:solidFill>
              </a:rPr>
              <a:t>- </a:t>
            </a:r>
            <a:r>
              <a:rPr lang="en-US" sz="1800" dirty="0">
                <a:solidFill>
                  <a:schemeClr val="bg1">
                    <a:lumMod val="10000"/>
                  </a:schemeClr>
                </a:solidFill>
              </a:rPr>
              <a:t>Dermatology outpatient clinic. Psoriasis clinic, rheum </a:t>
            </a:r>
            <a:r>
              <a:rPr lang="en-US" sz="1800" dirty="0" err="1">
                <a:solidFill>
                  <a:schemeClr val="bg1">
                    <a:lumMod val="10000"/>
                  </a:schemeClr>
                </a:solidFill>
              </a:rPr>
              <a:t>derm</a:t>
            </a:r>
            <a:r>
              <a:rPr lang="en-US" sz="1800" dirty="0">
                <a:solidFill>
                  <a:schemeClr val="bg1">
                    <a:lumMod val="10000"/>
                  </a:schemeClr>
                </a:solidFill>
              </a:rPr>
              <a:t> clinic, VA clinics, complex medical dermatology, vulvar clinic</a:t>
            </a:r>
          </a:p>
          <a:p>
            <a:pPr lvl="2"/>
            <a:r>
              <a:rPr lang="en-US" sz="2400" u="sng" dirty="0">
                <a:solidFill>
                  <a:schemeClr val="bg1">
                    <a:lumMod val="10000"/>
                  </a:schemeClr>
                </a:solidFill>
              </a:rPr>
              <a:t>Pediatric Dermatology</a:t>
            </a:r>
            <a:r>
              <a:rPr lang="en-US" sz="2400" dirty="0">
                <a:solidFill>
                  <a:schemeClr val="bg1">
                    <a:lumMod val="10000"/>
                  </a:schemeClr>
                </a:solidFill>
              </a:rPr>
              <a:t>- </a:t>
            </a:r>
            <a:r>
              <a:rPr lang="en-US" sz="1800" dirty="0">
                <a:solidFill>
                  <a:schemeClr val="bg1">
                    <a:lumMod val="10000"/>
                  </a:schemeClr>
                </a:solidFill>
              </a:rPr>
              <a:t>Nationwide Children’s Hospital (vascular malformations clinic, hair clinic, laser clinic, general peds dermatology clinics)</a:t>
            </a:r>
          </a:p>
          <a:p>
            <a:pPr lvl="2"/>
            <a:r>
              <a:rPr lang="en-US" sz="2400" u="sng" dirty="0">
                <a:solidFill>
                  <a:schemeClr val="bg1">
                    <a:lumMod val="10000"/>
                  </a:schemeClr>
                </a:solidFill>
              </a:rPr>
              <a:t>Consults</a:t>
            </a:r>
            <a:r>
              <a:rPr lang="en-US" sz="2400" dirty="0">
                <a:solidFill>
                  <a:schemeClr val="bg1">
                    <a:lumMod val="10000"/>
                  </a:schemeClr>
                </a:solidFill>
              </a:rPr>
              <a:t>- </a:t>
            </a:r>
            <a:r>
              <a:rPr lang="en-US" sz="1800" dirty="0">
                <a:solidFill>
                  <a:schemeClr val="bg1">
                    <a:lumMod val="10000"/>
                  </a:schemeClr>
                </a:solidFill>
              </a:rPr>
              <a:t>4 residents per consult block (1,2,3,4). This includes one week of inpatient dermatology consults with 3 weeks of outpatient dermatology. Residents are on inpatient consults 1 week per month during these blocks</a:t>
            </a:r>
          </a:p>
          <a:p>
            <a:pPr lvl="2"/>
            <a:r>
              <a:rPr lang="en-US" sz="2400" u="sng" dirty="0">
                <a:solidFill>
                  <a:schemeClr val="bg1">
                    <a:lumMod val="10000"/>
                  </a:schemeClr>
                </a:solidFill>
              </a:rPr>
              <a:t>Dermatopathology</a:t>
            </a:r>
            <a:r>
              <a:rPr lang="en-US" sz="2400" dirty="0">
                <a:solidFill>
                  <a:schemeClr val="bg1">
                    <a:lumMod val="10000"/>
                  </a:schemeClr>
                </a:solidFill>
              </a:rPr>
              <a:t>- </a:t>
            </a:r>
            <a:r>
              <a:rPr lang="en-US" sz="1800" dirty="0">
                <a:solidFill>
                  <a:schemeClr val="bg1">
                    <a:lumMod val="10000"/>
                  </a:schemeClr>
                </a:solidFill>
              </a:rPr>
              <a:t>sign out with dermatopathology and self study</a:t>
            </a:r>
          </a:p>
          <a:p>
            <a:pPr lvl="2"/>
            <a:r>
              <a:rPr lang="en-US" sz="2400" u="sng" dirty="0">
                <a:solidFill>
                  <a:schemeClr val="bg1">
                    <a:lumMod val="10000"/>
                  </a:schemeClr>
                </a:solidFill>
              </a:rPr>
              <a:t>Cosmetics/Selective</a:t>
            </a:r>
            <a:r>
              <a:rPr lang="en-US" sz="2400" dirty="0">
                <a:solidFill>
                  <a:schemeClr val="bg1">
                    <a:lumMod val="10000"/>
                  </a:schemeClr>
                </a:solidFill>
              </a:rPr>
              <a:t>- </a:t>
            </a:r>
            <a:r>
              <a:rPr lang="en-US" sz="1800" dirty="0">
                <a:solidFill>
                  <a:schemeClr val="bg1">
                    <a:lumMod val="10000"/>
                  </a:schemeClr>
                </a:solidFill>
              </a:rPr>
              <a:t>Residents are placed in cosmetic procedure clinics and extra clinics of their choice. Examples may include Rheumatology, additional surgery clinics, allergy clinic</a:t>
            </a:r>
          </a:p>
          <a:p>
            <a:pPr lvl="2" indent="0">
              <a:buNone/>
            </a:pPr>
            <a:endParaRPr lang="en-US" sz="2400" dirty="0"/>
          </a:p>
        </p:txBody>
      </p:sp>
    </p:spTree>
    <p:extLst>
      <p:ext uri="{BB962C8B-B14F-4D97-AF65-F5344CB8AC3E}">
        <p14:creationId xmlns:p14="http://schemas.microsoft.com/office/powerpoint/2010/main" val="128609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3"/>
          </p:nvPr>
        </p:nvSpPr>
        <p:spPr>
          <a:xfrm>
            <a:off x="703046" y="1244646"/>
            <a:ext cx="3589554" cy="509643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sz="4400" dirty="0">
                <a:solidFill>
                  <a:schemeClr val="bg1">
                    <a:lumMod val="10000"/>
                  </a:schemeClr>
                </a:solidFill>
                <a:latin typeface="+mj-lt"/>
              </a:rPr>
              <a:t>Clinics</a:t>
            </a:r>
          </a:p>
          <a:p>
            <a:pPr lvl="2"/>
            <a:r>
              <a:rPr lang="en-US" dirty="0">
                <a:solidFill>
                  <a:schemeClr val="bg1">
                    <a:lumMod val="10000"/>
                  </a:schemeClr>
                </a:solidFill>
              </a:rPr>
              <a:t>Resident continuity x4</a:t>
            </a:r>
          </a:p>
          <a:p>
            <a:pPr lvl="2"/>
            <a:r>
              <a:rPr lang="en-US" dirty="0">
                <a:solidFill>
                  <a:schemeClr val="bg1">
                    <a:lumMod val="10000"/>
                  </a:schemeClr>
                </a:solidFill>
              </a:rPr>
              <a:t>Complex</a:t>
            </a:r>
          </a:p>
          <a:p>
            <a:pPr lvl="2"/>
            <a:r>
              <a:rPr lang="en-US" dirty="0">
                <a:solidFill>
                  <a:schemeClr val="bg1">
                    <a:lumMod val="10000"/>
                  </a:schemeClr>
                </a:solidFill>
              </a:rPr>
              <a:t>Psoriasis</a:t>
            </a:r>
          </a:p>
          <a:p>
            <a:pPr lvl="2"/>
            <a:r>
              <a:rPr lang="en-US" dirty="0">
                <a:solidFill>
                  <a:schemeClr val="bg1">
                    <a:lumMod val="10000"/>
                  </a:schemeClr>
                </a:solidFill>
              </a:rPr>
              <a:t>Contact </a:t>
            </a:r>
            <a:r>
              <a:rPr lang="en-US" dirty="0" err="1">
                <a:solidFill>
                  <a:schemeClr val="bg1">
                    <a:lumMod val="10000"/>
                  </a:schemeClr>
                </a:solidFill>
              </a:rPr>
              <a:t>derm</a:t>
            </a:r>
            <a:r>
              <a:rPr lang="en-US" dirty="0">
                <a:solidFill>
                  <a:schemeClr val="bg1">
                    <a:lumMod val="10000"/>
                  </a:schemeClr>
                </a:solidFill>
              </a:rPr>
              <a:t>/patch testing</a:t>
            </a:r>
          </a:p>
          <a:p>
            <a:pPr lvl="2"/>
            <a:r>
              <a:rPr lang="en-US" dirty="0">
                <a:solidFill>
                  <a:schemeClr val="bg1">
                    <a:lumMod val="10000"/>
                  </a:schemeClr>
                </a:solidFill>
              </a:rPr>
              <a:t>Resident surgery</a:t>
            </a:r>
          </a:p>
          <a:p>
            <a:pPr lvl="2"/>
            <a:r>
              <a:rPr lang="en-US" dirty="0">
                <a:solidFill>
                  <a:schemeClr val="bg1">
                    <a:lumMod val="10000"/>
                  </a:schemeClr>
                </a:solidFill>
              </a:rPr>
              <a:t>Mohs x2</a:t>
            </a:r>
          </a:p>
          <a:p>
            <a:pPr lvl="2"/>
            <a:r>
              <a:rPr lang="en-US" dirty="0">
                <a:solidFill>
                  <a:schemeClr val="bg1">
                    <a:lumMod val="10000"/>
                  </a:schemeClr>
                </a:solidFill>
              </a:rPr>
              <a:t>VA Surgery clinic</a:t>
            </a:r>
          </a:p>
          <a:p>
            <a:pPr lvl="2"/>
            <a:r>
              <a:rPr lang="en-US" dirty="0">
                <a:solidFill>
                  <a:schemeClr val="bg1">
                    <a:lumMod val="10000"/>
                  </a:schemeClr>
                </a:solidFill>
              </a:rPr>
              <a:t>VA tele-dermatology</a:t>
            </a:r>
          </a:p>
          <a:p>
            <a:pPr lvl="2"/>
            <a:r>
              <a:rPr lang="en-US" dirty="0">
                <a:solidFill>
                  <a:schemeClr val="bg1">
                    <a:lumMod val="10000"/>
                  </a:schemeClr>
                </a:solidFill>
              </a:rPr>
              <a:t>Nationwide Children’s Hospital</a:t>
            </a:r>
          </a:p>
          <a:p>
            <a:pPr lvl="2"/>
            <a:r>
              <a:rPr lang="en-US" dirty="0">
                <a:solidFill>
                  <a:schemeClr val="bg1">
                    <a:lumMod val="10000"/>
                  </a:schemeClr>
                </a:solidFill>
              </a:rPr>
              <a:t>VA continuity clinic</a:t>
            </a:r>
          </a:p>
          <a:p>
            <a:pPr lvl="2"/>
            <a:r>
              <a:rPr lang="en-US" dirty="0">
                <a:solidFill>
                  <a:schemeClr val="bg1">
                    <a:lumMod val="10000"/>
                  </a:schemeClr>
                </a:solidFill>
              </a:rPr>
              <a:t>Corrections clinic</a:t>
            </a:r>
          </a:p>
          <a:p>
            <a:pPr lvl="2"/>
            <a:r>
              <a:rPr lang="en-US" dirty="0">
                <a:solidFill>
                  <a:schemeClr val="bg1">
                    <a:lumMod val="10000"/>
                  </a:schemeClr>
                </a:solidFill>
              </a:rPr>
              <a:t>Pigmented lesions clinic</a:t>
            </a:r>
          </a:p>
          <a:p>
            <a:pPr lvl="2"/>
            <a:r>
              <a:rPr lang="en-US" dirty="0">
                <a:solidFill>
                  <a:schemeClr val="bg1">
                    <a:lumMod val="10000"/>
                  </a:schemeClr>
                </a:solidFill>
              </a:rPr>
              <a:t>Onco-dermatology</a:t>
            </a:r>
          </a:p>
          <a:p>
            <a:pPr lvl="2"/>
            <a:endParaRPr lang="en-US" dirty="0"/>
          </a:p>
          <a:p>
            <a:pPr lvl="2"/>
            <a:endParaRPr lang="en-US" sz="2800" dirty="0"/>
          </a:p>
          <a:p>
            <a:pPr lvl="2"/>
            <a:endParaRPr lang="en-US" sz="2800" dirty="0"/>
          </a:p>
        </p:txBody>
      </p:sp>
      <p:sp>
        <p:nvSpPr>
          <p:cNvPr id="4" name="Content Placeholder 2"/>
          <p:cNvSpPr>
            <a:spLocks noGrp="1"/>
          </p:cNvSpPr>
          <p:nvPr>
            <p:ph idx="13"/>
          </p:nvPr>
        </p:nvSpPr>
        <p:spPr>
          <a:xfrm>
            <a:off x="4572000" y="1892392"/>
            <a:ext cx="4477364" cy="509643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2"/>
            <a:r>
              <a:rPr lang="en-US" dirty="0">
                <a:solidFill>
                  <a:schemeClr val="bg1">
                    <a:lumMod val="10000"/>
                  </a:schemeClr>
                </a:solidFill>
              </a:rPr>
              <a:t>HIV</a:t>
            </a:r>
          </a:p>
          <a:p>
            <a:pPr lvl="2"/>
            <a:r>
              <a:rPr lang="en-US" dirty="0">
                <a:solidFill>
                  <a:schemeClr val="bg1">
                    <a:lumMod val="10000"/>
                  </a:schemeClr>
                </a:solidFill>
              </a:rPr>
              <a:t>Peel</a:t>
            </a:r>
          </a:p>
          <a:p>
            <a:pPr lvl="2"/>
            <a:r>
              <a:rPr lang="en-US" dirty="0">
                <a:solidFill>
                  <a:schemeClr val="bg1">
                    <a:lumMod val="10000"/>
                  </a:schemeClr>
                </a:solidFill>
              </a:rPr>
              <a:t>Vulvar/genital</a:t>
            </a:r>
          </a:p>
          <a:p>
            <a:pPr lvl="2"/>
            <a:r>
              <a:rPr lang="en-US" dirty="0">
                <a:solidFill>
                  <a:schemeClr val="bg1">
                    <a:lumMod val="10000"/>
                  </a:schemeClr>
                </a:solidFill>
              </a:rPr>
              <a:t>OSU Telehealth</a:t>
            </a:r>
          </a:p>
          <a:p>
            <a:pPr lvl="2"/>
            <a:r>
              <a:rPr lang="en-US" dirty="0">
                <a:solidFill>
                  <a:schemeClr val="bg1">
                    <a:lumMod val="10000"/>
                  </a:schemeClr>
                </a:solidFill>
              </a:rPr>
              <a:t>Senior biopsy clinic</a:t>
            </a:r>
          </a:p>
          <a:p>
            <a:pPr lvl="2"/>
            <a:r>
              <a:rPr lang="en-US" dirty="0">
                <a:solidFill>
                  <a:schemeClr val="bg1">
                    <a:lumMod val="10000"/>
                  </a:schemeClr>
                </a:solidFill>
              </a:rPr>
              <a:t>Physician free clinic</a:t>
            </a:r>
          </a:p>
          <a:p>
            <a:pPr lvl="2"/>
            <a:r>
              <a:rPr lang="en-US" dirty="0">
                <a:solidFill>
                  <a:schemeClr val="bg1">
                    <a:lumMod val="10000"/>
                  </a:schemeClr>
                </a:solidFill>
              </a:rPr>
              <a:t>Scleroderma</a:t>
            </a:r>
          </a:p>
          <a:p>
            <a:pPr lvl="2"/>
            <a:r>
              <a:rPr lang="en-US" dirty="0">
                <a:solidFill>
                  <a:schemeClr val="bg1">
                    <a:lumMod val="10000"/>
                  </a:schemeClr>
                </a:solidFill>
              </a:rPr>
              <a:t>Wound</a:t>
            </a:r>
          </a:p>
          <a:p>
            <a:pPr lvl="2"/>
            <a:r>
              <a:rPr lang="en-US" dirty="0">
                <a:solidFill>
                  <a:schemeClr val="bg1">
                    <a:lumMod val="10000"/>
                  </a:schemeClr>
                </a:solidFill>
              </a:rPr>
              <a:t>Lymphedema</a:t>
            </a:r>
          </a:p>
          <a:p>
            <a:pPr lvl="2"/>
            <a:r>
              <a:rPr lang="en-US" dirty="0">
                <a:solidFill>
                  <a:schemeClr val="bg1">
                    <a:lumMod val="10000"/>
                  </a:schemeClr>
                </a:solidFill>
              </a:rPr>
              <a:t>Plastics/cosmetics</a:t>
            </a:r>
          </a:p>
          <a:p>
            <a:pPr lvl="2"/>
            <a:r>
              <a:rPr lang="en-US" dirty="0">
                <a:solidFill>
                  <a:schemeClr val="bg1">
                    <a:lumMod val="10000"/>
                  </a:schemeClr>
                </a:solidFill>
              </a:rPr>
              <a:t>Laser clinics x2</a:t>
            </a:r>
          </a:p>
          <a:p>
            <a:pPr lvl="2"/>
            <a:r>
              <a:rPr lang="en-US" dirty="0">
                <a:solidFill>
                  <a:schemeClr val="bg1">
                    <a:lumMod val="10000"/>
                  </a:schemeClr>
                </a:solidFill>
              </a:rPr>
              <a:t>CTCL</a:t>
            </a:r>
          </a:p>
          <a:p>
            <a:pPr lvl="2"/>
            <a:endParaRPr lang="en-US" dirty="0"/>
          </a:p>
          <a:p>
            <a:pPr lvl="2"/>
            <a:endParaRPr lang="en-US" dirty="0"/>
          </a:p>
          <a:p>
            <a:pPr lvl="2"/>
            <a:endParaRPr lang="en-US" dirty="0"/>
          </a:p>
          <a:p>
            <a:pPr lvl="2"/>
            <a:endParaRPr lang="en-US" sz="2800" dirty="0"/>
          </a:p>
          <a:p>
            <a:pPr lvl="2"/>
            <a:endParaRPr lang="en-US" sz="2800" dirty="0"/>
          </a:p>
        </p:txBody>
      </p:sp>
    </p:spTree>
    <p:extLst>
      <p:ext uri="{BB962C8B-B14F-4D97-AF65-F5344CB8AC3E}">
        <p14:creationId xmlns:p14="http://schemas.microsoft.com/office/powerpoint/2010/main" val="12860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A845F8B-FA5A-354B-80DA-4B81B69DD37F}"/>
              </a:ext>
            </a:extLst>
          </p:cNvPr>
          <p:cNvPicPr>
            <a:picLocks noGrp="1" noChangeAspect="1"/>
          </p:cNvPicPr>
          <p:nvPr>
            <p:ph idx="14"/>
          </p:nvPr>
        </p:nvPicPr>
        <p:blipFill>
          <a:blip r:embed="rId2"/>
          <a:stretch>
            <a:fillRect/>
          </a:stretch>
        </p:blipFill>
        <p:spPr>
          <a:xfrm>
            <a:off x="5932447" y="4270509"/>
            <a:ext cx="3109383" cy="2332037"/>
          </a:xfrm>
        </p:spPr>
      </p:pic>
      <p:sp>
        <p:nvSpPr>
          <p:cNvPr id="5" name="Title 4">
            <a:extLst>
              <a:ext uri="{FF2B5EF4-FFF2-40B4-BE49-F238E27FC236}">
                <a16:creationId xmlns:a16="http://schemas.microsoft.com/office/drawing/2014/main" id="{552166D6-C62B-FF41-B0A9-FF5EF64A379A}"/>
              </a:ext>
            </a:extLst>
          </p:cNvPr>
          <p:cNvSpPr>
            <a:spLocks noGrp="1"/>
          </p:cNvSpPr>
          <p:nvPr>
            <p:ph type="title"/>
          </p:nvPr>
        </p:nvSpPr>
        <p:spPr>
          <a:xfrm>
            <a:off x="1371083" y="1339530"/>
            <a:ext cx="3962918" cy="508313"/>
          </a:xfrm>
        </p:spPr>
        <p:txBody>
          <a:bodyPr>
            <a:noAutofit/>
          </a:bodyPr>
          <a:lstStyle/>
          <a:p>
            <a:r>
              <a:rPr lang="en-US" sz="3600" dirty="0">
                <a:solidFill>
                  <a:schemeClr val="bg1">
                    <a:lumMod val="10000"/>
                  </a:schemeClr>
                </a:solidFill>
              </a:rPr>
              <a:t>Great day at Mohs!</a:t>
            </a:r>
          </a:p>
        </p:txBody>
      </p:sp>
      <p:pic>
        <p:nvPicPr>
          <p:cNvPr id="9" name="Picture 8">
            <a:extLst>
              <a:ext uri="{FF2B5EF4-FFF2-40B4-BE49-F238E27FC236}">
                <a16:creationId xmlns:a16="http://schemas.microsoft.com/office/drawing/2014/main" id="{B55443A5-F72F-7E47-9B96-6F94A71E9EFB}"/>
              </a:ext>
            </a:extLst>
          </p:cNvPr>
          <p:cNvPicPr>
            <a:picLocks noChangeAspect="1"/>
          </p:cNvPicPr>
          <p:nvPr/>
        </p:nvPicPr>
        <p:blipFill>
          <a:blip r:embed="rId3"/>
          <a:stretch>
            <a:fillRect/>
          </a:stretch>
        </p:blipFill>
        <p:spPr>
          <a:xfrm>
            <a:off x="5181081" y="122509"/>
            <a:ext cx="3962919" cy="2972189"/>
          </a:xfrm>
          <a:prstGeom prst="rect">
            <a:avLst/>
          </a:prstGeom>
        </p:spPr>
      </p:pic>
      <p:pic>
        <p:nvPicPr>
          <p:cNvPr id="11" name="Picture 10">
            <a:extLst>
              <a:ext uri="{FF2B5EF4-FFF2-40B4-BE49-F238E27FC236}">
                <a16:creationId xmlns:a16="http://schemas.microsoft.com/office/drawing/2014/main" id="{27607750-3CD7-E442-AD0B-8CDEDB15E486}"/>
              </a:ext>
            </a:extLst>
          </p:cNvPr>
          <p:cNvPicPr>
            <a:picLocks noChangeAspect="1"/>
          </p:cNvPicPr>
          <p:nvPr/>
        </p:nvPicPr>
        <p:blipFill rotWithShape="1">
          <a:blip r:embed="rId4"/>
          <a:srcRect t="17615" b="6993"/>
          <a:stretch/>
        </p:blipFill>
        <p:spPr>
          <a:xfrm>
            <a:off x="239868" y="3361509"/>
            <a:ext cx="4941213" cy="2793964"/>
          </a:xfrm>
          <a:prstGeom prst="rect">
            <a:avLst/>
          </a:prstGeom>
        </p:spPr>
      </p:pic>
      <p:sp>
        <p:nvSpPr>
          <p:cNvPr id="2" name="TextBox 1">
            <a:extLst>
              <a:ext uri="{FF2B5EF4-FFF2-40B4-BE49-F238E27FC236}">
                <a16:creationId xmlns:a16="http://schemas.microsoft.com/office/drawing/2014/main" id="{7E827DC1-5668-45E4-B52C-86371B2A2BF8}"/>
              </a:ext>
            </a:extLst>
          </p:cNvPr>
          <p:cNvSpPr txBox="1"/>
          <p:nvPr/>
        </p:nvSpPr>
        <p:spPr>
          <a:xfrm>
            <a:off x="1700095" y="6064824"/>
            <a:ext cx="2476500" cy="646331"/>
          </a:xfrm>
          <a:prstGeom prst="rect">
            <a:avLst/>
          </a:prstGeom>
          <a:noFill/>
        </p:spPr>
        <p:txBody>
          <a:bodyPr wrap="square" rtlCol="0">
            <a:spAutoFit/>
          </a:bodyPr>
          <a:lstStyle/>
          <a:p>
            <a:r>
              <a:rPr lang="en-US" sz="3600" dirty="0">
                <a:solidFill>
                  <a:schemeClr val="bg1">
                    <a:lumMod val="10000"/>
                  </a:schemeClr>
                </a:solidFill>
                <a:latin typeface="+mj-lt"/>
              </a:rPr>
              <a:t>Suture Lab</a:t>
            </a:r>
          </a:p>
        </p:txBody>
      </p:sp>
      <p:sp>
        <p:nvSpPr>
          <p:cNvPr id="3" name="TextBox 2">
            <a:extLst>
              <a:ext uri="{FF2B5EF4-FFF2-40B4-BE49-F238E27FC236}">
                <a16:creationId xmlns:a16="http://schemas.microsoft.com/office/drawing/2014/main" id="{F68185F3-317C-4ADF-A857-DE04AFD0352D}"/>
              </a:ext>
            </a:extLst>
          </p:cNvPr>
          <p:cNvSpPr txBox="1"/>
          <p:nvPr/>
        </p:nvSpPr>
        <p:spPr>
          <a:xfrm>
            <a:off x="6458723" y="3562623"/>
            <a:ext cx="2159000" cy="646331"/>
          </a:xfrm>
          <a:prstGeom prst="rect">
            <a:avLst/>
          </a:prstGeom>
          <a:noFill/>
        </p:spPr>
        <p:txBody>
          <a:bodyPr wrap="square" rtlCol="0">
            <a:spAutoFit/>
          </a:bodyPr>
          <a:lstStyle/>
          <a:p>
            <a:pPr algn="ctr"/>
            <a:r>
              <a:rPr lang="en-US" sz="3600" dirty="0">
                <a:solidFill>
                  <a:schemeClr val="bg1">
                    <a:lumMod val="10000"/>
                  </a:schemeClr>
                </a:solidFill>
                <a:latin typeface="+mj-lt"/>
              </a:rPr>
              <a:t>Didactics</a:t>
            </a:r>
          </a:p>
        </p:txBody>
      </p:sp>
    </p:spTree>
    <p:extLst>
      <p:ext uri="{BB962C8B-B14F-4D97-AF65-F5344CB8AC3E}">
        <p14:creationId xmlns:p14="http://schemas.microsoft.com/office/powerpoint/2010/main" val="189371512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340772" y="1417651"/>
            <a:ext cx="4683675" cy="5118426"/>
          </a:xfrm>
          <a:prstGeom prst="rect">
            <a:avLst/>
          </a:prstGeom>
          <a:ln>
            <a:solidFill>
              <a:srgbClr val="FFFFFF"/>
            </a:solidFill>
          </a:ln>
        </p:spPr>
        <p:txBody>
          <a:bodyPr/>
          <a:lstStyle>
            <a:lvl1pPr marL="0" indent="0" algn="l" defTabSz="457200" rtl="0" eaLnBrk="1" latinLnBrk="0" hangingPunct="1">
              <a:lnSpc>
                <a:spcPts val="3440"/>
              </a:lnSpc>
              <a:spcBef>
                <a:spcPts val="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000" u="sng" dirty="0">
                <a:solidFill>
                  <a:schemeClr val="bg1">
                    <a:lumMod val="10000"/>
                  </a:schemeClr>
                </a:solidFill>
                <a:latin typeface="+mj-lt"/>
              </a:rPr>
              <a:t>Dermatopathology</a:t>
            </a:r>
          </a:p>
          <a:p>
            <a:pPr algn="ctr"/>
            <a:endParaRPr lang="en-US" sz="1600" u="sng" dirty="0">
              <a:solidFill>
                <a:srgbClr val="FF0000"/>
              </a:solidFill>
              <a:latin typeface="Fave Script Bold Pro" pitchFamily="2" charset="0"/>
            </a:endParaRPr>
          </a:p>
          <a:p>
            <a:pPr marL="457200" indent="-457200">
              <a:buFont typeface="Arial" panose="020B0604020202020204" pitchFamily="34" charset="0"/>
              <a:buChar char="•"/>
            </a:pPr>
            <a:r>
              <a:rPr lang="en-US" sz="2000" dirty="0">
                <a:solidFill>
                  <a:schemeClr val="bg1">
                    <a:lumMod val="10000"/>
                  </a:schemeClr>
                </a:solidFill>
              </a:rPr>
              <a:t>Didactics once weekly (Thursday or Friday mornings)</a:t>
            </a:r>
          </a:p>
          <a:p>
            <a:pPr marL="457200" indent="-457200">
              <a:buFont typeface="Arial" panose="020B0604020202020204" pitchFamily="34" charset="0"/>
              <a:buChar char="•"/>
            </a:pPr>
            <a:r>
              <a:rPr lang="en-US" sz="2000" dirty="0">
                <a:solidFill>
                  <a:schemeClr val="bg1">
                    <a:lumMod val="10000"/>
                  </a:schemeClr>
                </a:solidFill>
              </a:rPr>
              <a:t>Additional ½ day sessions depending on block (sign out and self study)</a:t>
            </a:r>
          </a:p>
          <a:p>
            <a:pPr marL="457200" indent="-457200">
              <a:buFont typeface="Arial" panose="020B0604020202020204" pitchFamily="34" charset="0"/>
              <a:buChar char="•"/>
            </a:pPr>
            <a:r>
              <a:rPr lang="en-US" sz="2000" dirty="0">
                <a:solidFill>
                  <a:schemeClr val="bg1">
                    <a:lumMod val="10000"/>
                  </a:schemeClr>
                </a:solidFill>
              </a:rPr>
              <a:t>Dermatopathology fellow attends didactics</a:t>
            </a:r>
          </a:p>
        </p:txBody>
      </p:sp>
      <p:pic>
        <p:nvPicPr>
          <p:cNvPr id="9" name="Content Placeholder 3" descr="Screen Shot 2017-12-11 at 10.44.11 PM.png"/>
          <p:cNvPicPr>
            <a:picLocks noGrp="1" noChangeAspect="1"/>
          </p:cNvPicPr>
          <p:nvPr>
            <p:ph idx="16"/>
          </p:nvPr>
        </p:nvPicPr>
        <p:blipFill rotWithShape="1">
          <a:blip r:embed="rId2"/>
          <a:srcRect l="45370" r="1"/>
          <a:stretch/>
        </p:blipFill>
        <p:spPr>
          <a:xfrm rot="10800000">
            <a:off x="-2" y="898621"/>
            <a:ext cx="4340774" cy="5959379"/>
          </a:xfrm>
        </p:spPr>
      </p:pic>
    </p:spTree>
    <p:extLst>
      <p:ext uri="{BB962C8B-B14F-4D97-AF65-F5344CB8AC3E}">
        <p14:creationId xmlns:p14="http://schemas.microsoft.com/office/powerpoint/2010/main" val="13192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01541" y="2069400"/>
            <a:ext cx="3644959" cy="4102799"/>
          </a:xfrm>
          <a:prstGeom prst="rect">
            <a:avLst/>
          </a:prstGeom>
          <a:ln>
            <a:solidFill>
              <a:srgbClr val="FFFFFF"/>
            </a:solidFill>
          </a:ln>
        </p:spPr>
        <p:txBody>
          <a:bodyPr/>
          <a:lstStyle>
            <a:lvl1pPr marL="0" indent="0" algn="l" defTabSz="457200" rtl="0" eaLnBrk="1" latinLnBrk="0" hangingPunct="1">
              <a:lnSpc>
                <a:spcPts val="3440"/>
              </a:lnSpc>
              <a:spcBef>
                <a:spcPts val="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000" u="sng" dirty="0">
                <a:solidFill>
                  <a:schemeClr val="bg1">
                    <a:lumMod val="10000"/>
                  </a:schemeClr>
                </a:solidFill>
                <a:latin typeface="+mj-lt"/>
              </a:rPr>
              <a:t>Pediatric Dermatology</a:t>
            </a:r>
          </a:p>
          <a:p>
            <a:pPr lvl="2" algn="ctr"/>
            <a:endParaRPr lang="en-US" sz="2400" dirty="0"/>
          </a:p>
          <a:p>
            <a:pPr lvl="2"/>
            <a:r>
              <a:rPr lang="en-US" dirty="0">
                <a:solidFill>
                  <a:schemeClr val="bg1">
                    <a:lumMod val="10000"/>
                  </a:schemeClr>
                </a:solidFill>
              </a:rPr>
              <a:t>4 Pediatric Dermatology          attendings on staff</a:t>
            </a:r>
          </a:p>
          <a:p>
            <a:pPr lvl="2"/>
            <a:r>
              <a:rPr lang="en-US" dirty="0">
                <a:solidFill>
                  <a:schemeClr val="bg1">
                    <a:lumMod val="10000"/>
                  </a:schemeClr>
                </a:solidFill>
              </a:rPr>
              <a:t>Main hospital clinic</a:t>
            </a:r>
          </a:p>
          <a:p>
            <a:pPr lvl="2"/>
            <a:r>
              <a:rPr lang="en-US" dirty="0">
                <a:solidFill>
                  <a:schemeClr val="bg1">
                    <a:lumMod val="10000"/>
                  </a:schemeClr>
                </a:solidFill>
              </a:rPr>
              <a:t>Outpatient clinics</a:t>
            </a:r>
          </a:p>
          <a:p>
            <a:pPr lvl="2"/>
            <a:r>
              <a:rPr lang="en-US" dirty="0">
                <a:solidFill>
                  <a:schemeClr val="bg1">
                    <a:lumMod val="10000"/>
                  </a:schemeClr>
                </a:solidFill>
              </a:rPr>
              <a:t>Inpatient Consults</a:t>
            </a:r>
          </a:p>
          <a:p>
            <a:pPr lvl="2"/>
            <a:r>
              <a:rPr lang="en-US" dirty="0">
                <a:solidFill>
                  <a:schemeClr val="bg1">
                    <a:lumMod val="10000"/>
                  </a:schemeClr>
                </a:solidFill>
              </a:rPr>
              <a:t>Excisions</a:t>
            </a:r>
          </a:p>
          <a:p>
            <a:pPr lvl="2"/>
            <a:r>
              <a:rPr lang="en-US" dirty="0">
                <a:solidFill>
                  <a:schemeClr val="bg1">
                    <a:lumMod val="10000"/>
                  </a:schemeClr>
                </a:solidFill>
              </a:rPr>
              <a:t>Laser in the OR</a:t>
            </a:r>
          </a:p>
          <a:p>
            <a:pPr lvl="2"/>
            <a:r>
              <a:rPr lang="en-US" dirty="0">
                <a:solidFill>
                  <a:schemeClr val="bg1">
                    <a:lumMod val="10000"/>
                  </a:schemeClr>
                </a:solidFill>
              </a:rPr>
              <a:t>Excisions in OR</a:t>
            </a:r>
          </a:p>
        </p:txBody>
      </p:sp>
      <p:pic>
        <p:nvPicPr>
          <p:cNvPr id="3" name="Picture 2">
            <a:extLst>
              <a:ext uri="{FF2B5EF4-FFF2-40B4-BE49-F238E27FC236}">
                <a16:creationId xmlns:a16="http://schemas.microsoft.com/office/drawing/2014/main" id="{0B92FD26-B35F-4B42-92A1-AEC0FAA59EE8}"/>
              </a:ext>
            </a:extLst>
          </p:cNvPr>
          <p:cNvPicPr>
            <a:picLocks noChangeAspect="1"/>
          </p:cNvPicPr>
          <p:nvPr/>
        </p:nvPicPr>
        <p:blipFill rotWithShape="1">
          <a:blip r:embed="rId2"/>
          <a:srcRect t="15552" r="2439"/>
          <a:stretch/>
        </p:blipFill>
        <p:spPr>
          <a:xfrm>
            <a:off x="3850732" y="492575"/>
            <a:ext cx="5083653" cy="2936425"/>
          </a:xfrm>
          <a:prstGeom prst="rect">
            <a:avLst/>
          </a:prstGeom>
        </p:spPr>
      </p:pic>
      <p:pic>
        <p:nvPicPr>
          <p:cNvPr id="7" name="Picture 6">
            <a:extLst>
              <a:ext uri="{FF2B5EF4-FFF2-40B4-BE49-F238E27FC236}">
                <a16:creationId xmlns:a16="http://schemas.microsoft.com/office/drawing/2014/main" id="{E62F283F-69A3-2049-9D63-47F74E9C1C6C}"/>
              </a:ext>
            </a:extLst>
          </p:cNvPr>
          <p:cNvPicPr>
            <a:picLocks noChangeAspect="1"/>
          </p:cNvPicPr>
          <p:nvPr/>
        </p:nvPicPr>
        <p:blipFill rotWithShape="1">
          <a:blip r:embed="rId3"/>
          <a:srcRect l="10754" t="3388" r="17235" b="9892"/>
          <a:stretch/>
        </p:blipFill>
        <p:spPr>
          <a:xfrm rot="5400000">
            <a:off x="4881567" y="3686893"/>
            <a:ext cx="3021982" cy="2729512"/>
          </a:xfrm>
          <a:prstGeom prst="rect">
            <a:avLst/>
          </a:prstGeom>
        </p:spPr>
      </p:pic>
    </p:spTree>
    <p:extLst>
      <p:ext uri="{BB962C8B-B14F-4D97-AF65-F5344CB8AC3E}">
        <p14:creationId xmlns:p14="http://schemas.microsoft.com/office/powerpoint/2010/main" val="13192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hlinkClick r:id="rId2"/>
          </p:cNvPr>
          <p:cNvSpPr txBox="1">
            <a:spLocks/>
          </p:cNvSpPr>
          <p:nvPr/>
        </p:nvSpPr>
        <p:spPr>
          <a:xfrm>
            <a:off x="282835" y="1080650"/>
            <a:ext cx="4699068" cy="5777350"/>
          </a:xfrm>
          <a:prstGeom prst="rect">
            <a:avLst/>
          </a:prstGeom>
          <a:ln>
            <a:solidFill>
              <a:srgbClr val="FFFFFF"/>
            </a:solidFill>
          </a:ln>
        </p:spPr>
        <p:txBody>
          <a:bodyPr/>
          <a:lstStyle>
            <a:lvl1pPr marL="0" indent="0" algn="l" defTabSz="457200" rtl="0" eaLnBrk="1" latinLnBrk="0" hangingPunct="1">
              <a:lnSpc>
                <a:spcPts val="3440"/>
              </a:lnSpc>
              <a:spcBef>
                <a:spcPts val="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u="sng" dirty="0">
                <a:solidFill>
                  <a:schemeClr val="bg1">
                    <a:lumMod val="10000"/>
                  </a:schemeClr>
                </a:solidFill>
                <a:latin typeface="+mj-lt"/>
              </a:rPr>
              <a:t>Consults</a:t>
            </a:r>
          </a:p>
          <a:p>
            <a:pPr>
              <a:lnSpc>
                <a:spcPct val="150000"/>
              </a:lnSpc>
            </a:pPr>
            <a:r>
              <a:rPr lang="en-US" sz="1600" b="1" u="sng" dirty="0">
                <a:solidFill>
                  <a:schemeClr val="bg1">
                    <a:lumMod val="10000"/>
                  </a:schemeClr>
                </a:solidFill>
              </a:rPr>
              <a:t>Covering: </a:t>
            </a:r>
          </a:p>
          <a:p>
            <a:pPr>
              <a:lnSpc>
                <a:spcPct val="150000"/>
              </a:lnSpc>
            </a:pPr>
            <a:r>
              <a:rPr lang="en-US" sz="1600" dirty="0">
                <a:solidFill>
                  <a:schemeClr val="bg1">
                    <a:lumMod val="10000"/>
                  </a:schemeClr>
                </a:solidFill>
              </a:rPr>
              <a:t>	OSU Main Hospital</a:t>
            </a:r>
          </a:p>
          <a:p>
            <a:pPr>
              <a:lnSpc>
                <a:spcPct val="150000"/>
              </a:lnSpc>
            </a:pPr>
            <a:r>
              <a:rPr lang="en-US" sz="1600" dirty="0">
                <a:solidFill>
                  <a:schemeClr val="bg1">
                    <a:lumMod val="10000"/>
                  </a:schemeClr>
                </a:solidFill>
              </a:rPr>
              <a:t>	James Cancer Hospital</a:t>
            </a:r>
          </a:p>
          <a:p>
            <a:pPr>
              <a:lnSpc>
                <a:spcPct val="150000"/>
              </a:lnSpc>
            </a:pPr>
            <a:r>
              <a:rPr lang="en-US" sz="1600" dirty="0">
                <a:solidFill>
                  <a:schemeClr val="bg1">
                    <a:lumMod val="10000"/>
                  </a:schemeClr>
                </a:solidFill>
              </a:rPr>
              <a:t>	Brain and Spine Institute</a:t>
            </a:r>
          </a:p>
          <a:p>
            <a:pPr>
              <a:lnSpc>
                <a:spcPct val="150000"/>
              </a:lnSpc>
            </a:pPr>
            <a:r>
              <a:rPr lang="en-US" sz="1600" dirty="0">
                <a:solidFill>
                  <a:schemeClr val="bg1">
                    <a:lumMod val="10000"/>
                  </a:schemeClr>
                </a:solidFill>
              </a:rPr>
              <a:t>	Ross Heart Hospital</a:t>
            </a:r>
          </a:p>
          <a:p>
            <a:pPr>
              <a:lnSpc>
                <a:spcPct val="150000"/>
              </a:lnSpc>
            </a:pPr>
            <a:r>
              <a:rPr lang="en-US" sz="1600" dirty="0">
                <a:solidFill>
                  <a:schemeClr val="bg1">
                    <a:lumMod val="10000"/>
                  </a:schemeClr>
                </a:solidFill>
              </a:rPr>
              <a:t>	OSU East Hospital</a:t>
            </a:r>
          </a:p>
          <a:p>
            <a:pPr>
              <a:lnSpc>
                <a:spcPct val="150000"/>
              </a:lnSpc>
            </a:pPr>
            <a:r>
              <a:rPr lang="en-US" sz="1600" dirty="0">
                <a:solidFill>
                  <a:schemeClr val="bg1">
                    <a:lumMod val="10000"/>
                  </a:schemeClr>
                </a:solidFill>
              </a:rPr>
              <a:t>	Dodd Rehab</a:t>
            </a:r>
          </a:p>
          <a:p>
            <a:pPr>
              <a:lnSpc>
                <a:spcPct val="150000"/>
              </a:lnSpc>
            </a:pPr>
            <a:r>
              <a:rPr lang="en-US" sz="1600" dirty="0">
                <a:solidFill>
                  <a:schemeClr val="bg1">
                    <a:lumMod val="10000"/>
                  </a:schemeClr>
                </a:solidFill>
              </a:rPr>
              <a:t>	Harding Psychiatric Hospital</a:t>
            </a:r>
          </a:p>
          <a:p>
            <a:pPr>
              <a:lnSpc>
                <a:spcPct val="150000"/>
              </a:lnSpc>
            </a:pPr>
            <a:r>
              <a:rPr lang="en-US" sz="1600" dirty="0">
                <a:solidFill>
                  <a:schemeClr val="bg1">
                    <a:lumMod val="10000"/>
                  </a:schemeClr>
                </a:solidFill>
              </a:rPr>
              <a:t>1</a:t>
            </a:r>
            <a:r>
              <a:rPr lang="en-US" sz="1600" baseline="30000" dirty="0">
                <a:solidFill>
                  <a:schemeClr val="bg1">
                    <a:lumMod val="10000"/>
                  </a:schemeClr>
                </a:solidFill>
              </a:rPr>
              <a:t>st</a:t>
            </a:r>
            <a:r>
              <a:rPr lang="en-US" sz="1600" dirty="0">
                <a:solidFill>
                  <a:schemeClr val="bg1">
                    <a:lumMod val="10000"/>
                  </a:schemeClr>
                </a:solidFill>
              </a:rPr>
              <a:t> Year: 6-7 Weeks</a:t>
            </a:r>
          </a:p>
          <a:p>
            <a:pPr>
              <a:lnSpc>
                <a:spcPct val="150000"/>
              </a:lnSpc>
            </a:pPr>
            <a:r>
              <a:rPr lang="en-US" sz="1600" dirty="0">
                <a:solidFill>
                  <a:schemeClr val="bg1">
                    <a:lumMod val="10000"/>
                  </a:schemeClr>
                </a:solidFill>
              </a:rPr>
              <a:t>2</a:t>
            </a:r>
            <a:r>
              <a:rPr lang="en-US" sz="1600" baseline="30000" dirty="0">
                <a:solidFill>
                  <a:schemeClr val="bg1">
                    <a:lumMod val="10000"/>
                  </a:schemeClr>
                </a:solidFill>
              </a:rPr>
              <a:t>nd</a:t>
            </a:r>
            <a:r>
              <a:rPr lang="en-US" sz="1600" dirty="0">
                <a:solidFill>
                  <a:schemeClr val="bg1">
                    <a:lumMod val="10000"/>
                  </a:schemeClr>
                </a:solidFill>
              </a:rPr>
              <a:t> Year: 6-7 Weeks</a:t>
            </a:r>
          </a:p>
          <a:p>
            <a:pPr>
              <a:lnSpc>
                <a:spcPct val="150000"/>
              </a:lnSpc>
            </a:pPr>
            <a:r>
              <a:rPr lang="en-US" sz="1600" dirty="0">
                <a:solidFill>
                  <a:schemeClr val="bg1">
                    <a:lumMod val="10000"/>
                  </a:schemeClr>
                </a:solidFill>
              </a:rPr>
              <a:t>3</a:t>
            </a:r>
            <a:r>
              <a:rPr lang="en-US" sz="1600" baseline="30000" dirty="0">
                <a:solidFill>
                  <a:schemeClr val="bg1">
                    <a:lumMod val="10000"/>
                  </a:schemeClr>
                </a:solidFill>
              </a:rPr>
              <a:t>rd</a:t>
            </a:r>
            <a:r>
              <a:rPr lang="en-US" sz="1600" dirty="0">
                <a:solidFill>
                  <a:schemeClr val="bg1">
                    <a:lumMod val="10000"/>
                  </a:schemeClr>
                </a:solidFill>
              </a:rPr>
              <a:t> Year: 2-3 Weeks</a:t>
            </a:r>
          </a:p>
          <a:p>
            <a:pPr lvl="2" indent="0">
              <a:lnSpc>
                <a:spcPct val="150000"/>
              </a:lnSpc>
              <a:buNone/>
            </a:pPr>
            <a:r>
              <a:rPr lang="en-US" sz="1600" u="sng" dirty="0">
                <a:solidFill>
                  <a:srgbClr val="0070C0"/>
                </a:solidFill>
                <a:hlinkClick r:id="rId3">
                  <a:extLst>
                    <a:ext uri="{A12FA001-AC4F-418D-AE19-62706E023703}">
                      <ahyp:hlinkClr xmlns:ahyp="http://schemas.microsoft.com/office/drawing/2018/hyperlinkcolor" val="tx"/>
                    </a:ext>
                  </a:extLst>
                </a:hlinkClick>
              </a:rPr>
              <a:t>Dr. Benjamin </a:t>
            </a:r>
            <a:r>
              <a:rPr lang="en-US" sz="1600" u="sng" dirty="0" err="1">
                <a:solidFill>
                  <a:srgbClr val="0070C0"/>
                </a:solidFill>
                <a:hlinkClick r:id="rId3">
                  <a:extLst>
                    <a:ext uri="{A12FA001-AC4F-418D-AE19-62706E023703}">
                      <ahyp:hlinkClr xmlns:ahyp="http://schemas.microsoft.com/office/drawing/2018/hyperlinkcolor" val="tx"/>
                    </a:ext>
                  </a:extLst>
                </a:hlinkClick>
              </a:rPr>
              <a:t>Kaffenberger</a:t>
            </a:r>
            <a:r>
              <a:rPr lang="en-US" sz="1600" u="sng" dirty="0">
                <a:solidFill>
                  <a:srgbClr val="0070C0"/>
                </a:solidFill>
                <a:hlinkClick r:id="rId3">
                  <a:extLst>
                    <a:ext uri="{A12FA001-AC4F-418D-AE19-62706E023703}">
                      <ahyp:hlinkClr xmlns:ahyp="http://schemas.microsoft.com/office/drawing/2018/hyperlinkcolor" val="tx"/>
                    </a:ext>
                  </a:extLst>
                </a:hlinkClick>
              </a:rPr>
              <a:t> </a:t>
            </a:r>
            <a:r>
              <a:rPr lang="en-US" sz="1600" dirty="0">
                <a:solidFill>
                  <a:schemeClr val="bg1">
                    <a:lumMod val="10000"/>
                  </a:schemeClr>
                </a:solidFill>
              </a:rPr>
              <a:t>1 week/month</a:t>
            </a:r>
          </a:p>
          <a:p>
            <a:pPr lvl="2" indent="0">
              <a:lnSpc>
                <a:spcPct val="150000"/>
              </a:lnSpc>
              <a:buNone/>
            </a:pPr>
            <a:r>
              <a:rPr lang="en-US" sz="1600" u="sng" dirty="0">
                <a:solidFill>
                  <a:srgbClr val="0070C0"/>
                </a:solidFill>
                <a:hlinkClick r:id="rId4">
                  <a:extLst>
                    <a:ext uri="{A12FA001-AC4F-418D-AE19-62706E023703}">
                      <ahyp:hlinkClr xmlns:ahyp="http://schemas.microsoft.com/office/drawing/2018/hyperlinkcolor" val="tx"/>
                    </a:ext>
                  </a:extLst>
                </a:hlinkClick>
              </a:rPr>
              <a:t>Dr. Abraham Korman </a:t>
            </a:r>
            <a:r>
              <a:rPr lang="en-US" sz="1600" dirty="0">
                <a:solidFill>
                  <a:schemeClr val="bg1">
                    <a:lumMod val="10000"/>
                  </a:schemeClr>
                </a:solidFill>
              </a:rPr>
              <a:t>2 weeks/month</a:t>
            </a:r>
          </a:p>
          <a:p>
            <a:pPr lvl="2" indent="0">
              <a:lnSpc>
                <a:spcPct val="150000"/>
              </a:lnSpc>
              <a:buNone/>
            </a:pPr>
            <a:r>
              <a:rPr lang="en-US" sz="1600" u="sng" dirty="0">
                <a:solidFill>
                  <a:srgbClr val="0070C0"/>
                </a:solidFill>
              </a:rPr>
              <a:t>Dr. Kristopher Fisher </a:t>
            </a:r>
            <a:r>
              <a:rPr lang="en-US" sz="1600" dirty="0">
                <a:solidFill>
                  <a:schemeClr val="bg1">
                    <a:lumMod val="10000"/>
                  </a:schemeClr>
                </a:solidFill>
              </a:rPr>
              <a:t>1 week/month</a:t>
            </a:r>
          </a:p>
        </p:txBody>
      </p:sp>
      <p:pic>
        <p:nvPicPr>
          <p:cNvPr id="9" name="Picture Placeholder 8">
            <a:extLst>
              <a:ext uri="{FF2B5EF4-FFF2-40B4-BE49-F238E27FC236}">
                <a16:creationId xmlns:a16="http://schemas.microsoft.com/office/drawing/2014/main" id="{0E196B53-A776-4006-BFDD-960C75F2AFA7}"/>
              </a:ext>
            </a:extLst>
          </p:cNvPr>
          <p:cNvPicPr>
            <a:picLocks noGrp="1" noChangeAspect="1"/>
          </p:cNvPicPr>
          <p:nvPr>
            <p:ph type="pic" sz="quarter" idx="13"/>
          </p:nvPr>
        </p:nvPicPr>
        <p:blipFill>
          <a:blip r:embed="rId5"/>
          <a:srcRect l="6367" r="6367"/>
          <a:stretch/>
        </p:blipFill>
        <p:spPr>
          <a:xfrm>
            <a:off x="4981903" y="1080075"/>
            <a:ext cx="3653880" cy="5582698"/>
          </a:xfrm>
        </p:spPr>
      </p:pic>
    </p:spTree>
    <p:extLst>
      <p:ext uri="{BB962C8B-B14F-4D97-AF65-F5344CB8AC3E}">
        <p14:creationId xmlns:p14="http://schemas.microsoft.com/office/powerpoint/2010/main" val="13192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652684" y="1488264"/>
            <a:ext cx="4068138" cy="5381378"/>
          </a:xfrm>
          <a:prstGeom prst="rect">
            <a:avLst/>
          </a:prstGeom>
          <a:ln>
            <a:solidFill>
              <a:srgbClr val="FFFFFF"/>
            </a:solidFill>
          </a:ln>
        </p:spPr>
        <p:txBody>
          <a:bodyPr/>
          <a:lstStyle>
            <a:lvl1pPr marL="0" indent="0" algn="l" defTabSz="457200" rtl="0" eaLnBrk="1" latinLnBrk="0" hangingPunct="1">
              <a:lnSpc>
                <a:spcPts val="3440"/>
              </a:lnSpc>
              <a:spcBef>
                <a:spcPts val="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u="sng" dirty="0">
                <a:solidFill>
                  <a:schemeClr val="bg1">
                    <a:lumMod val="10000"/>
                  </a:schemeClr>
                </a:solidFill>
                <a:latin typeface="+mj-lt"/>
              </a:rPr>
              <a:t>Didactics</a:t>
            </a:r>
          </a:p>
          <a:p>
            <a:pPr lvl="2"/>
            <a:r>
              <a:rPr lang="en-US" dirty="0">
                <a:solidFill>
                  <a:schemeClr val="bg1">
                    <a:lumMod val="10000"/>
                  </a:schemeClr>
                </a:solidFill>
              </a:rPr>
              <a:t>Wednesday 1-5 PM</a:t>
            </a:r>
          </a:p>
          <a:p>
            <a:pPr lvl="3"/>
            <a:r>
              <a:rPr lang="en-US" dirty="0">
                <a:solidFill>
                  <a:schemeClr val="bg1">
                    <a:lumMod val="10000"/>
                  </a:schemeClr>
                </a:solidFill>
              </a:rPr>
              <a:t>Surgery</a:t>
            </a:r>
          </a:p>
          <a:p>
            <a:pPr lvl="3"/>
            <a:r>
              <a:rPr lang="en-US" dirty="0">
                <a:solidFill>
                  <a:schemeClr val="bg1">
                    <a:lumMod val="10000"/>
                  </a:schemeClr>
                </a:solidFill>
              </a:rPr>
              <a:t>Pediatric Dermatology</a:t>
            </a:r>
          </a:p>
          <a:p>
            <a:pPr lvl="3"/>
            <a:r>
              <a:rPr lang="en-US" dirty="0">
                <a:solidFill>
                  <a:schemeClr val="bg1">
                    <a:lumMod val="10000"/>
                  </a:schemeClr>
                </a:solidFill>
              </a:rPr>
              <a:t>General Dermatology</a:t>
            </a:r>
          </a:p>
          <a:p>
            <a:pPr lvl="3"/>
            <a:r>
              <a:rPr lang="en-US" dirty="0">
                <a:solidFill>
                  <a:schemeClr val="bg1">
                    <a:lumMod val="10000"/>
                  </a:schemeClr>
                </a:solidFill>
              </a:rPr>
              <a:t>Pharmacology</a:t>
            </a:r>
          </a:p>
          <a:p>
            <a:pPr lvl="3"/>
            <a:r>
              <a:rPr lang="en-US" dirty="0">
                <a:solidFill>
                  <a:schemeClr val="bg1">
                    <a:lumMod val="10000"/>
                  </a:schemeClr>
                </a:solidFill>
              </a:rPr>
              <a:t>Cosmetics</a:t>
            </a:r>
          </a:p>
          <a:p>
            <a:pPr lvl="3"/>
            <a:r>
              <a:rPr lang="en-US" dirty="0">
                <a:solidFill>
                  <a:schemeClr val="bg1">
                    <a:lumMod val="10000"/>
                  </a:schemeClr>
                </a:solidFill>
              </a:rPr>
              <a:t>Chapter reviews</a:t>
            </a:r>
          </a:p>
          <a:p>
            <a:pPr lvl="3"/>
            <a:r>
              <a:rPr lang="en-US" dirty="0">
                <a:solidFill>
                  <a:schemeClr val="bg1">
                    <a:lumMod val="10000"/>
                  </a:schemeClr>
                </a:solidFill>
              </a:rPr>
              <a:t>Rapid reviews</a:t>
            </a:r>
          </a:p>
          <a:p>
            <a:pPr lvl="3"/>
            <a:r>
              <a:rPr lang="en-US" dirty="0">
                <a:solidFill>
                  <a:schemeClr val="bg1">
                    <a:lumMod val="10000"/>
                  </a:schemeClr>
                </a:solidFill>
              </a:rPr>
              <a:t>CME</a:t>
            </a:r>
          </a:p>
          <a:p>
            <a:pPr lvl="3"/>
            <a:r>
              <a:rPr lang="en-US" dirty="0">
                <a:solidFill>
                  <a:schemeClr val="bg1">
                    <a:lumMod val="10000"/>
                  </a:schemeClr>
                </a:solidFill>
              </a:rPr>
              <a:t>Attending Lectures</a:t>
            </a:r>
          </a:p>
          <a:p>
            <a:pPr lvl="3"/>
            <a:r>
              <a:rPr lang="en-US" dirty="0">
                <a:solidFill>
                  <a:schemeClr val="bg1">
                    <a:lumMod val="10000"/>
                  </a:schemeClr>
                </a:solidFill>
              </a:rPr>
              <a:t>Journal club</a:t>
            </a:r>
          </a:p>
          <a:p>
            <a:pPr lvl="3"/>
            <a:r>
              <a:rPr lang="en-US" dirty="0" err="1">
                <a:solidFill>
                  <a:schemeClr val="bg1">
                    <a:lumMod val="10000"/>
                  </a:schemeClr>
                </a:solidFill>
              </a:rPr>
              <a:t>Kodachromes</a:t>
            </a:r>
            <a:endParaRPr lang="en-US" dirty="0">
              <a:solidFill>
                <a:schemeClr val="bg1">
                  <a:lumMod val="10000"/>
                </a:schemeClr>
              </a:solidFill>
            </a:endParaRPr>
          </a:p>
          <a:p>
            <a:pPr lvl="3"/>
            <a:r>
              <a:rPr lang="en-US" dirty="0">
                <a:solidFill>
                  <a:schemeClr val="bg1">
                    <a:lumMod val="10000"/>
                  </a:schemeClr>
                </a:solidFill>
              </a:rPr>
              <a:t>Board review lectures</a:t>
            </a:r>
          </a:p>
        </p:txBody>
      </p:sp>
      <p:pic>
        <p:nvPicPr>
          <p:cNvPr id="3" name="Picture 2">
            <a:extLst>
              <a:ext uri="{FF2B5EF4-FFF2-40B4-BE49-F238E27FC236}">
                <a16:creationId xmlns:a16="http://schemas.microsoft.com/office/drawing/2014/main" id="{4D1F40D0-E128-4EDF-8DE1-73DBAAC43EC2}"/>
              </a:ext>
            </a:extLst>
          </p:cNvPr>
          <p:cNvPicPr>
            <a:picLocks noChangeAspect="1"/>
          </p:cNvPicPr>
          <p:nvPr/>
        </p:nvPicPr>
        <p:blipFill>
          <a:blip r:embed="rId2"/>
          <a:stretch>
            <a:fillRect/>
          </a:stretch>
        </p:blipFill>
        <p:spPr>
          <a:xfrm>
            <a:off x="261814" y="1842090"/>
            <a:ext cx="4229504" cy="3173819"/>
          </a:xfrm>
          <a:prstGeom prst="rect">
            <a:avLst/>
          </a:prstGeom>
        </p:spPr>
      </p:pic>
    </p:spTree>
    <p:extLst>
      <p:ext uri="{BB962C8B-B14F-4D97-AF65-F5344CB8AC3E}">
        <p14:creationId xmlns:p14="http://schemas.microsoft.com/office/powerpoint/2010/main" val="13192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2FB89A-924F-4C2B-B558-BCF68453387B}"/>
              </a:ext>
            </a:extLst>
          </p:cNvPr>
          <p:cNvSpPr>
            <a:spLocks noGrp="1"/>
          </p:cNvSpPr>
          <p:nvPr>
            <p:ph type="title"/>
          </p:nvPr>
        </p:nvSpPr>
        <p:spPr>
          <a:xfrm>
            <a:off x="-206776" y="1753473"/>
            <a:ext cx="5286777" cy="662144"/>
          </a:xfrm>
        </p:spPr>
        <p:txBody>
          <a:bodyPr>
            <a:normAutofit fontScale="90000"/>
          </a:bodyPr>
          <a:lstStyle/>
          <a:p>
            <a:pPr algn="ctr"/>
            <a:r>
              <a:rPr lang="en-US" u="sng" dirty="0">
                <a:solidFill>
                  <a:schemeClr val="bg1">
                    <a:lumMod val="10000"/>
                  </a:schemeClr>
                </a:solidFill>
              </a:rPr>
              <a:t>Resident Cosmetic Sessions</a:t>
            </a:r>
            <a:br>
              <a:rPr lang="en-US" b="1" u="sng" dirty="0">
                <a:solidFill>
                  <a:srgbClr val="FF0000"/>
                </a:solidFill>
              </a:rPr>
            </a:br>
            <a:r>
              <a:rPr lang="en-US" sz="2700" dirty="0">
                <a:solidFill>
                  <a:schemeClr val="bg1">
                    <a:lumMod val="10000"/>
                  </a:schemeClr>
                </a:solidFill>
              </a:rPr>
              <a:t>Every 3 months</a:t>
            </a:r>
            <a:endParaRPr lang="en-US" sz="2700" b="1" u="sng" dirty="0">
              <a:solidFill>
                <a:schemeClr val="bg1">
                  <a:lumMod val="10000"/>
                </a:schemeClr>
              </a:solidFill>
            </a:endParaRPr>
          </a:p>
        </p:txBody>
      </p:sp>
      <p:sp>
        <p:nvSpPr>
          <p:cNvPr id="9" name="TextBox 8">
            <a:extLst>
              <a:ext uri="{FF2B5EF4-FFF2-40B4-BE49-F238E27FC236}">
                <a16:creationId xmlns:a16="http://schemas.microsoft.com/office/drawing/2014/main" id="{68CE543E-FB46-479C-B3B1-38133E0314F1}"/>
              </a:ext>
            </a:extLst>
          </p:cNvPr>
          <p:cNvSpPr txBox="1"/>
          <p:nvPr/>
        </p:nvSpPr>
        <p:spPr>
          <a:xfrm>
            <a:off x="1652223" y="3072327"/>
            <a:ext cx="2081577"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lumMod val="10000"/>
                  </a:schemeClr>
                </a:solidFill>
              </a:rPr>
              <a:t>Botox</a:t>
            </a:r>
          </a:p>
          <a:p>
            <a:pPr marL="285750" indent="-285750">
              <a:buFont typeface="Arial" panose="020B0604020202020204" pitchFamily="34" charset="0"/>
              <a:buChar char="•"/>
            </a:pPr>
            <a:r>
              <a:rPr lang="en-US" sz="2000" dirty="0">
                <a:solidFill>
                  <a:schemeClr val="bg1">
                    <a:lumMod val="10000"/>
                  </a:schemeClr>
                </a:solidFill>
              </a:rPr>
              <a:t>Fillers</a:t>
            </a:r>
          </a:p>
          <a:p>
            <a:pPr marL="285750" indent="-285750">
              <a:buFont typeface="Arial" panose="020B0604020202020204" pitchFamily="34" charset="0"/>
              <a:buChar char="•"/>
            </a:pPr>
            <a:r>
              <a:rPr lang="en-US" sz="2000" dirty="0">
                <a:solidFill>
                  <a:schemeClr val="bg1">
                    <a:lumMod val="10000"/>
                  </a:schemeClr>
                </a:solidFill>
              </a:rPr>
              <a:t>Lasers</a:t>
            </a:r>
          </a:p>
          <a:p>
            <a:pPr marL="285750" indent="-285750">
              <a:buFont typeface="Arial" panose="020B0604020202020204" pitchFamily="34" charset="0"/>
              <a:buChar char="•"/>
            </a:pPr>
            <a:r>
              <a:rPr lang="en-US" sz="2000" dirty="0">
                <a:solidFill>
                  <a:schemeClr val="bg1">
                    <a:lumMod val="10000"/>
                  </a:schemeClr>
                </a:solidFill>
              </a:rPr>
              <a:t>Micro needling</a:t>
            </a:r>
          </a:p>
          <a:p>
            <a:pPr marL="285750" indent="-285750">
              <a:buFont typeface="Arial" panose="020B0604020202020204" pitchFamily="34" charset="0"/>
              <a:buChar char="•"/>
            </a:pPr>
            <a:r>
              <a:rPr lang="en-US" sz="2000" dirty="0">
                <a:solidFill>
                  <a:schemeClr val="bg1">
                    <a:lumMod val="10000"/>
                  </a:schemeClr>
                </a:solidFill>
              </a:rPr>
              <a:t>Peels</a:t>
            </a:r>
          </a:p>
          <a:p>
            <a:pPr marL="285750" indent="-285750">
              <a:buFont typeface="Arial" panose="020B0604020202020204" pitchFamily="34" charset="0"/>
              <a:buChar char="•"/>
            </a:pPr>
            <a:r>
              <a:rPr lang="en-US" sz="2000" dirty="0">
                <a:solidFill>
                  <a:schemeClr val="bg1">
                    <a:lumMod val="10000"/>
                  </a:schemeClr>
                </a:solidFill>
              </a:rPr>
              <a:t>PRP</a:t>
            </a:r>
          </a:p>
          <a:p>
            <a:pPr marL="285750" indent="-285750">
              <a:buFont typeface="Arial" panose="020B0604020202020204" pitchFamily="34" charset="0"/>
              <a:buChar char="•"/>
            </a:pPr>
            <a:r>
              <a:rPr lang="en-US" sz="2000" dirty="0" err="1">
                <a:solidFill>
                  <a:schemeClr val="bg1">
                    <a:lumMod val="10000"/>
                  </a:schemeClr>
                </a:solidFill>
              </a:rPr>
              <a:t>Aquagold</a:t>
            </a:r>
            <a:endParaRPr lang="en-US" sz="2000" dirty="0">
              <a:solidFill>
                <a:schemeClr val="bg1">
                  <a:lumMod val="10000"/>
                </a:schemeClr>
              </a:solidFill>
            </a:endParaRPr>
          </a:p>
        </p:txBody>
      </p:sp>
      <p:pic>
        <p:nvPicPr>
          <p:cNvPr id="5" name="Content Placeholder 4" descr="A picture containing scene, person, clothing, indoor&#10;&#10;Description automatically generated">
            <a:extLst>
              <a:ext uri="{FF2B5EF4-FFF2-40B4-BE49-F238E27FC236}">
                <a16:creationId xmlns:a16="http://schemas.microsoft.com/office/drawing/2014/main" id="{102B3090-1402-E340-3BC3-520673CDC183}"/>
              </a:ext>
            </a:extLst>
          </p:cNvPr>
          <p:cNvPicPr>
            <a:picLocks noGrp="1" noChangeAspect="1"/>
          </p:cNvPicPr>
          <p:nvPr>
            <p:ph idx="14"/>
          </p:nvPr>
        </p:nvPicPr>
        <p:blipFill>
          <a:blip r:embed="rId3"/>
          <a:stretch>
            <a:fillRect/>
          </a:stretch>
        </p:blipFill>
        <p:spPr>
          <a:xfrm>
            <a:off x="5791427" y="1522910"/>
            <a:ext cx="3048000" cy="4064000"/>
          </a:xfrm>
        </p:spPr>
      </p:pic>
      <p:pic>
        <p:nvPicPr>
          <p:cNvPr id="10" name="Picture 9" descr="A picture containing person, clothing, human face, indoor&#10;&#10;Description automatically generated">
            <a:extLst>
              <a:ext uri="{FF2B5EF4-FFF2-40B4-BE49-F238E27FC236}">
                <a16:creationId xmlns:a16="http://schemas.microsoft.com/office/drawing/2014/main" id="{023A2108-AB5D-11AB-FBD5-062DC259AEA2}"/>
              </a:ext>
            </a:extLst>
          </p:cNvPr>
          <p:cNvPicPr>
            <a:picLocks noChangeAspect="1"/>
          </p:cNvPicPr>
          <p:nvPr/>
        </p:nvPicPr>
        <p:blipFill>
          <a:blip r:embed="rId4"/>
          <a:stretch>
            <a:fillRect/>
          </a:stretch>
        </p:blipFill>
        <p:spPr>
          <a:xfrm>
            <a:off x="3765096" y="3072327"/>
            <a:ext cx="1613807" cy="2151743"/>
          </a:xfrm>
          <a:prstGeom prst="rect">
            <a:avLst/>
          </a:prstGeom>
        </p:spPr>
      </p:pic>
    </p:spTree>
    <p:extLst>
      <p:ext uri="{BB962C8B-B14F-4D97-AF65-F5344CB8AC3E}">
        <p14:creationId xmlns:p14="http://schemas.microsoft.com/office/powerpoint/2010/main" val="426270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a:xfrm>
            <a:off x="572668" y="3060698"/>
            <a:ext cx="7998663" cy="2709215"/>
          </a:xfrm>
          <a:prstGeom prst="rect">
            <a:avLst/>
          </a:prstGeom>
        </p:spPr>
        <p:txBody>
          <a:bodyPr vert="horz" lIns="91440" tIns="45720" rIns="91440" bIns="45720" rtlCol="0" anchor="b">
            <a:noAutofit/>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solidFill>
                  <a:schemeClr val="tx2"/>
                </a:solidFill>
                <a:latin typeface="Tw Cen MT" panose="020B0602020104020603" pitchFamily="34" charset="0"/>
              </a:rPr>
              <a:t>Thank you for your interest in </a:t>
            </a:r>
          </a:p>
          <a:p>
            <a:r>
              <a:rPr lang="en-US" sz="1800" dirty="0">
                <a:solidFill>
                  <a:schemeClr val="tx2"/>
                </a:solidFill>
                <a:latin typeface="Tw Cen MT" panose="020B0602020104020603" pitchFamily="34" charset="0"/>
              </a:rPr>
              <a:t>The Ohio State University Department of Dermatology Residency Program! </a:t>
            </a:r>
          </a:p>
          <a:p>
            <a:r>
              <a:rPr lang="en-US" sz="1800" dirty="0">
                <a:solidFill>
                  <a:schemeClr val="tx2"/>
                </a:solidFill>
                <a:effectLst/>
                <a:latin typeface="Tw Cen MT" panose="020B0602020104020603" pitchFamily="34" charset="0"/>
                <a:ea typeface="Times New Roman" panose="02020603050405020304" pitchFamily="18" charset="0"/>
              </a:rPr>
              <a:t>Our program’s mission is to provide a thorough education to help our residents grow into exceptional clinical dermatologists.  </a:t>
            </a:r>
            <a:r>
              <a:rPr lang="en-US" sz="1800" dirty="0">
                <a:solidFill>
                  <a:schemeClr val="tx2"/>
                </a:solidFill>
                <a:latin typeface="Tw Cen MT" panose="020B0602020104020603" pitchFamily="34" charset="0"/>
                <a:ea typeface="Times New Roman" panose="02020603050405020304" pitchFamily="18" charset="0"/>
              </a:rPr>
              <a:t>Our</a:t>
            </a:r>
            <a:r>
              <a:rPr lang="en-US" sz="1800" dirty="0">
                <a:solidFill>
                  <a:schemeClr val="tx2"/>
                </a:solidFill>
                <a:effectLst/>
                <a:latin typeface="Tw Cen MT" panose="020B0602020104020603" pitchFamily="34" charset="0"/>
                <a:ea typeface="Times New Roman" panose="02020603050405020304" pitchFamily="18" charset="0"/>
              </a:rPr>
              <a:t> residency program has a robust clinical and didactic curriculum that is rooted in the ACGME core competencies.  A special emphasis is placed on producing dermatologists who will work with patient populations that are underserved for geographic or socioeconomic reasons and who will make important contributions to the future of dermatology by choosing careers as academic clinician educators.   </a:t>
            </a:r>
          </a:p>
        </p:txBody>
      </p:sp>
      <p:sp>
        <p:nvSpPr>
          <p:cNvPr id="16" name="Subtitle 2"/>
          <p:cNvSpPr txBox="1">
            <a:spLocks/>
          </p:cNvSpPr>
          <p:nvPr/>
        </p:nvSpPr>
        <p:spPr>
          <a:xfrm>
            <a:off x="1413015" y="4567385"/>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800" dirty="0"/>
          </a:p>
        </p:txBody>
      </p:sp>
      <p:sp>
        <p:nvSpPr>
          <p:cNvPr id="4" name="TextBox 3">
            <a:extLst>
              <a:ext uri="{FF2B5EF4-FFF2-40B4-BE49-F238E27FC236}">
                <a16:creationId xmlns:a16="http://schemas.microsoft.com/office/drawing/2014/main" id="{18DB58C3-E7BF-4989-B41A-E2481306ADED}"/>
              </a:ext>
            </a:extLst>
          </p:cNvPr>
          <p:cNvSpPr txBox="1"/>
          <p:nvPr/>
        </p:nvSpPr>
        <p:spPr>
          <a:xfrm>
            <a:off x="384314" y="1890507"/>
            <a:ext cx="4009885" cy="830997"/>
          </a:xfrm>
          <a:prstGeom prst="rect">
            <a:avLst/>
          </a:prstGeom>
          <a:noFill/>
        </p:spPr>
        <p:txBody>
          <a:bodyPr wrap="square" rtlCol="0">
            <a:spAutoFit/>
          </a:bodyPr>
          <a:lstStyle/>
          <a:p>
            <a:r>
              <a:rPr lang="en-US" sz="4800" dirty="0">
                <a:solidFill>
                  <a:schemeClr val="bg1">
                    <a:lumMod val="10000"/>
                  </a:schemeClr>
                </a:solidFill>
                <a:latin typeface="Tw Cen MT" panose="020B0602020104020603" pitchFamily="34" charset="0"/>
              </a:rPr>
              <a:t>Our Mission</a:t>
            </a:r>
            <a:endParaRPr lang="en-US" sz="4800" dirty="0"/>
          </a:p>
        </p:txBody>
      </p:sp>
    </p:spTree>
    <p:extLst>
      <p:ext uri="{BB962C8B-B14F-4D97-AF65-F5344CB8AC3E}">
        <p14:creationId xmlns:p14="http://schemas.microsoft.com/office/powerpoint/2010/main" val="330884739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D02-4B63-4FC7-AC30-A3C1DF39012D}"/>
              </a:ext>
            </a:extLst>
          </p:cNvPr>
          <p:cNvSpPr>
            <a:spLocks noGrp="1"/>
          </p:cNvSpPr>
          <p:nvPr>
            <p:ph type="title"/>
          </p:nvPr>
        </p:nvSpPr>
        <p:spPr>
          <a:xfrm>
            <a:off x="526796" y="1806956"/>
            <a:ext cx="7290054" cy="898144"/>
          </a:xfrm>
        </p:spPr>
        <p:txBody>
          <a:bodyPr>
            <a:normAutofit fontScale="90000"/>
          </a:bodyPr>
          <a:lstStyle/>
          <a:p>
            <a:r>
              <a:rPr lang="en-US" sz="4400" u="sng" dirty="0">
                <a:solidFill>
                  <a:schemeClr val="bg1">
                    <a:lumMod val="10000"/>
                  </a:schemeClr>
                </a:solidFill>
                <a:latin typeface="+mj-lt"/>
              </a:rPr>
              <a:t>Funding</a:t>
            </a:r>
            <a:br>
              <a:rPr lang="en-US" sz="4400" u="sng" dirty="0">
                <a:solidFill>
                  <a:schemeClr val="bg1">
                    <a:lumMod val="10000"/>
                  </a:schemeClr>
                </a:solidFill>
                <a:latin typeface="+mj-lt"/>
              </a:rPr>
            </a:br>
            <a:endParaRPr lang="en-US" sz="4400" dirty="0"/>
          </a:p>
        </p:txBody>
      </p:sp>
      <p:sp>
        <p:nvSpPr>
          <p:cNvPr id="5" name="Content Placeholder 2"/>
          <p:cNvSpPr>
            <a:spLocks noGrp="1"/>
          </p:cNvSpPr>
          <p:nvPr>
            <p:ph idx="1"/>
          </p:nvPr>
        </p:nvSpPr>
        <p:spPr>
          <a:xfrm>
            <a:off x="526796" y="3098800"/>
            <a:ext cx="7290055" cy="4023360"/>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marL="0" lvl="0" indent="0">
              <a:buNone/>
            </a:pPr>
            <a:r>
              <a:rPr lang="en-US" dirty="0">
                <a:solidFill>
                  <a:schemeClr val="tx2"/>
                </a:solidFill>
              </a:rPr>
              <a:t>     </a:t>
            </a:r>
            <a:r>
              <a:rPr lang="en-US" sz="2000" dirty="0">
                <a:solidFill>
                  <a:schemeClr val="tx2"/>
                </a:solidFill>
              </a:rPr>
              <a:t>Annual Resident stipend</a:t>
            </a:r>
          </a:p>
          <a:p>
            <a:pPr lvl="1">
              <a:buFont typeface="Arial"/>
              <a:buChar char="•"/>
            </a:pPr>
            <a:r>
              <a:rPr lang="en-US" sz="2000" dirty="0">
                <a:solidFill>
                  <a:schemeClr val="tx2"/>
                </a:solidFill>
              </a:rPr>
              <a:t> Books provided using CME stipend</a:t>
            </a:r>
          </a:p>
          <a:p>
            <a:pPr lvl="1">
              <a:buFont typeface="Arial"/>
              <a:buChar char="•"/>
            </a:pPr>
            <a:r>
              <a:rPr lang="en-US" sz="2000" dirty="0">
                <a:solidFill>
                  <a:schemeClr val="tx2"/>
                </a:solidFill>
              </a:rPr>
              <a:t> Main campus parking pass stipend</a:t>
            </a:r>
          </a:p>
          <a:p>
            <a:pPr lvl="1">
              <a:buFont typeface="Arial"/>
              <a:buChar char="•"/>
            </a:pPr>
            <a:r>
              <a:rPr lang="en-US" sz="2000" dirty="0">
                <a:solidFill>
                  <a:schemeClr val="tx2"/>
                </a:solidFill>
              </a:rPr>
              <a:t> </a:t>
            </a:r>
            <a:r>
              <a:rPr lang="en-US" sz="2000" dirty="0" err="1">
                <a:solidFill>
                  <a:schemeClr val="tx2"/>
                </a:solidFill>
              </a:rPr>
              <a:t>Dermatoscope</a:t>
            </a:r>
            <a:r>
              <a:rPr lang="en-US" sz="2000" dirty="0">
                <a:solidFill>
                  <a:schemeClr val="tx2"/>
                </a:solidFill>
              </a:rPr>
              <a:t> and lab coats provided</a:t>
            </a:r>
          </a:p>
          <a:p>
            <a:pPr lvl="1">
              <a:buFont typeface="Arial"/>
              <a:buChar char="•"/>
            </a:pPr>
            <a:r>
              <a:rPr lang="en-US" sz="2000" dirty="0">
                <a:solidFill>
                  <a:schemeClr val="tx2"/>
                </a:solidFill>
              </a:rPr>
              <a:t> Board Review stipend</a:t>
            </a:r>
          </a:p>
          <a:p>
            <a:pPr lvl="1">
              <a:buFont typeface="Arial"/>
              <a:buChar char="•"/>
            </a:pPr>
            <a:r>
              <a:rPr lang="en-US" sz="2000" dirty="0">
                <a:solidFill>
                  <a:schemeClr val="tx2"/>
                </a:solidFill>
              </a:rPr>
              <a:t> Travel and Expenses covered for AAD using CME stipend</a:t>
            </a:r>
          </a:p>
          <a:p>
            <a:pPr lvl="1">
              <a:buFont typeface="Arial"/>
              <a:buChar char="•"/>
            </a:pPr>
            <a:r>
              <a:rPr lang="en-US" sz="2000" dirty="0">
                <a:solidFill>
                  <a:schemeClr val="tx2"/>
                </a:solidFill>
              </a:rPr>
              <a:t> Additional money available if presenting at a conference</a:t>
            </a:r>
          </a:p>
        </p:txBody>
      </p:sp>
    </p:spTree>
    <p:extLst>
      <p:ext uri="{BB962C8B-B14F-4D97-AF65-F5344CB8AC3E}">
        <p14:creationId xmlns:p14="http://schemas.microsoft.com/office/powerpoint/2010/main" val="128609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99A076-C656-4A0A-BEE4-F6639C4296E6}"/>
              </a:ext>
            </a:extLst>
          </p:cNvPr>
          <p:cNvSpPr>
            <a:spLocks noGrp="1"/>
          </p:cNvSpPr>
          <p:nvPr>
            <p:ph idx="13"/>
          </p:nvPr>
        </p:nvSpPr>
        <p:spPr>
          <a:xfrm>
            <a:off x="264330" y="1665287"/>
            <a:ext cx="8229600" cy="5382836"/>
          </a:xfrm>
        </p:spPr>
        <p:txBody>
          <a:bodyPr/>
          <a:lstStyle/>
          <a:p>
            <a:pPr marL="0" marR="0">
              <a:spcBef>
                <a:spcPts val="0"/>
              </a:spcBef>
              <a:spcAft>
                <a:spcPts val="0"/>
              </a:spcAft>
            </a:pPr>
            <a:r>
              <a:rPr lang="en-US" sz="1400" b="1" dirty="0">
                <a:solidFill>
                  <a:srgbClr val="000000"/>
                </a:solidFill>
                <a:effectLst/>
                <a:latin typeface="Arial" panose="020B0604020202020204" pitchFamily="34" charset="0"/>
                <a:ea typeface="Calibri" panose="020F0502020204030204" pitchFamily="34" charset="0"/>
              </a:rPr>
              <a:t>How much Mohs and Cosmetic exposure do your residents get?</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rgbClr val="000000"/>
                </a:solidFill>
                <a:latin typeface="Arial" panose="020B0604020202020204" pitchFamily="34" charset="0"/>
                <a:ea typeface="Calibri" panose="020F0502020204030204" pitchFamily="34" charset="0"/>
              </a:rPr>
              <a:t>R</a:t>
            </a:r>
            <a:r>
              <a:rPr lang="en-US" sz="1400" dirty="0">
                <a:solidFill>
                  <a:srgbClr val="000000"/>
                </a:solidFill>
                <a:effectLst/>
                <a:latin typeface="Arial" panose="020B0604020202020204" pitchFamily="34" charset="0"/>
                <a:ea typeface="Calibri" panose="020F0502020204030204" pitchFamily="34" charset="0"/>
              </a:rPr>
              <a:t>esidents get significant exposure to Mohs during all three years of dermatology residency. During </a:t>
            </a:r>
            <a:r>
              <a:rPr lang="en-US" sz="1400" dirty="0">
                <a:solidFill>
                  <a:srgbClr val="000000"/>
                </a:solidFill>
                <a:latin typeface="Arial" panose="020B0604020202020204" pitchFamily="34" charset="0"/>
                <a:ea typeface="Calibri" panose="020F0502020204030204" pitchFamily="34" charset="0"/>
              </a:rPr>
              <a:t>their </a:t>
            </a:r>
            <a:r>
              <a:rPr lang="en-US" sz="1400" dirty="0">
                <a:solidFill>
                  <a:srgbClr val="000000"/>
                </a:solidFill>
                <a:effectLst/>
                <a:latin typeface="Arial" panose="020B0604020202020204" pitchFamily="34" charset="0"/>
                <a:ea typeface="Calibri" panose="020F0502020204030204" pitchFamily="34" charset="0"/>
              </a:rPr>
              <a:t>dedicated surgical blocks (~12 weeks/year), we work directly with Drs. Carr and Pootrakul as well as the Mohs fellow to hone </a:t>
            </a:r>
            <a:r>
              <a:rPr lang="en-US" sz="1400" dirty="0">
                <a:solidFill>
                  <a:srgbClr val="000000"/>
                </a:solidFill>
                <a:latin typeface="Arial" panose="020B0604020202020204" pitchFamily="34" charset="0"/>
                <a:ea typeface="Calibri" panose="020F0502020204030204" pitchFamily="34" charset="0"/>
              </a:rPr>
              <a:t>their </a:t>
            </a:r>
            <a:r>
              <a:rPr lang="en-US" sz="1400" dirty="0">
                <a:solidFill>
                  <a:srgbClr val="000000"/>
                </a:solidFill>
                <a:effectLst/>
                <a:latin typeface="Arial" panose="020B0604020202020204" pitchFamily="34" charset="0"/>
                <a:ea typeface="Calibri" panose="020F0502020204030204" pitchFamily="34" charset="0"/>
              </a:rPr>
              <a:t>surgical skills. Both of our Mohs attendings do most of their own flaps/reconstructions, which is a great experience for our residents regardless of interest in Mohs fellowship (flap design is tested on the boards). As residents get more comfortable with their surgical technique, their involvement in taking layers and doing closures increases.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Calibri" panose="020F0502020204030204" pitchFamily="34" charset="0"/>
              </a:rPr>
              <a:t>Our department has invested substantially in this area in recent years and this impact has been felt at the level of resident education. Drs. Plotner, Shipp, and Sopkovich run our cosmetic curriculum and all three are selfless with their time and tremendous teachers. Our cosmetic curriculum is focused on understanding anatomy, appropriate technique, and patient safety. We hold quarterly resident cosmetic sessions during which we offer free procedures to patients, staff, and family - injectables (e.g., neuromodulator, filler), laser hair removal, resurfacing laser, </a:t>
            </a:r>
            <a:r>
              <a:rPr lang="en-US" sz="1400" dirty="0" err="1">
                <a:solidFill>
                  <a:srgbClr val="000000"/>
                </a:solidFill>
                <a:effectLst/>
                <a:latin typeface="Arial" panose="020B0604020202020204" pitchFamily="34" charset="0"/>
                <a:ea typeface="Calibri" panose="020F0502020204030204" pitchFamily="34" charset="0"/>
              </a:rPr>
              <a:t>PicoSure</a:t>
            </a:r>
            <a:r>
              <a:rPr lang="en-US" sz="1400" dirty="0">
                <a:solidFill>
                  <a:srgbClr val="000000"/>
                </a:solidFill>
                <a:effectLst/>
                <a:latin typeface="Arial" panose="020B0604020202020204" pitchFamily="34" charset="0"/>
                <a:ea typeface="Calibri" panose="020F0502020204030204" pitchFamily="34" charset="0"/>
              </a:rPr>
              <a:t> laser (tattoo removal, etc.), vascular laser, radiofrequency, to name a few. A lot of these are newer technologies that the department has purchased. Beyond these sessions, residents rotate with Dr. Shipp in his cosmetic clinic in New Albany. Residents often do procedures on his patients, and we also have the option to bring our own patients to this clinic and provide them with cosmetic services free of charge! This is a great option for resident clinic patients who otherwise might not be able to afford the service.</a:t>
            </a:r>
            <a:endParaRPr lang="en-US" sz="1400" dirty="0">
              <a:effectLst/>
              <a:latin typeface="Calibri" panose="020F0502020204030204" pitchFamily="34" charset="0"/>
              <a:ea typeface="Calibri" panose="020F0502020204030204" pitchFamily="34" charset="0"/>
            </a:endParaRPr>
          </a:p>
          <a:p>
            <a:pPr marR="0" lvl="0">
              <a:spcBef>
                <a:spcPts val="0"/>
              </a:spcBef>
              <a:spcAft>
                <a:spcPts val="0"/>
              </a:spcAft>
              <a:buClr>
                <a:srgbClr val="000000"/>
              </a:buClr>
              <a:buSzPts val="1100"/>
            </a:pPr>
            <a:endParaRPr lang="en-US" sz="1400" b="1" dirty="0">
              <a:noFill/>
              <a:latin typeface="Calibri" panose="020F0502020204030204" pitchFamily="34" charset="0"/>
              <a:ea typeface="Calibri" panose="020F050202020403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How much exposure do residents get to CTCL?</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Arial" panose="020B0604020202020204" pitchFamily="34" charset="0"/>
                <a:ea typeface="Calibri" panose="020F0502020204030204" pitchFamily="34" charset="0"/>
              </a:rPr>
              <a:t>Residents usually do 1 to 2 ½ day clinics per year. All residents have the opportunity to choose to rotate thru additional CTCL clinics.</a:t>
            </a:r>
          </a:p>
          <a:p>
            <a:pPr marL="342900" marR="0" lvl="0" indent="-342900">
              <a:spcBef>
                <a:spcPts val="0"/>
              </a:spcBef>
              <a:spcAft>
                <a:spcPts val="0"/>
              </a:spcAft>
              <a:buClr>
                <a:srgbClr val="000000"/>
              </a:buClr>
              <a:buSzPts val="1100"/>
              <a:buFont typeface="Arial" panose="020B0604020202020204" pitchFamily="34" charset="0"/>
              <a:buAutoNum type="arabicPeriod"/>
            </a:pPr>
            <a:endParaRPr lang="en-US" sz="1400" dirty="0">
              <a:solidFill>
                <a:srgbClr val="FF0000"/>
              </a:solidFill>
              <a:effectLst/>
              <a:latin typeface="Arial" panose="020B0604020202020204" pitchFamily="34" charset="0"/>
              <a:ea typeface="Calibri" panose="020F0502020204030204" pitchFamily="34" charset="0"/>
            </a:endParaRPr>
          </a:p>
          <a:p>
            <a:endParaRPr lang="en-US" sz="1400" dirty="0"/>
          </a:p>
        </p:txBody>
      </p:sp>
      <p:sp>
        <p:nvSpPr>
          <p:cNvPr id="5" name="Title 4">
            <a:extLst>
              <a:ext uri="{FF2B5EF4-FFF2-40B4-BE49-F238E27FC236}">
                <a16:creationId xmlns:a16="http://schemas.microsoft.com/office/drawing/2014/main" id="{F61D1A76-956C-4728-A27B-994E880E119F}"/>
              </a:ext>
            </a:extLst>
          </p:cNvPr>
          <p:cNvSpPr>
            <a:spLocks noGrp="1"/>
          </p:cNvSpPr>
          <p:nvPr>
            <p:ph type="title"/>
          </p:nvPr>
        </p:nvSpPr>
        <p:spPr>
          <a:xfrm>
            <a:off x="0" y="789596"/>
            <a:ext cx="4178300" cy="875691"/>
          </a:xfrm>
        </p:spPr>
        <p:txBody>
          <a:bodyPr>
            <a:normAutofit/>
          </a:bodyPr>
          <a:lstStyle/>
          <a:p>
            <a:r>
              <a:rPr lang="en-US" sz="4000" u="sng" dirty="0">
                <a:solidFill>
                  <a:schemeClr val="bg1">
                    <a:lumMod val="10000"/>
                  </a:schemeClr>
                </a:solidFill>
              </a:rPr>
              <a:t>FAQ-find it all here</a:t>
            </a:r>
          </a:p>
        </p:txBody>
      </p:sp>
    </p:spTree>
    <p:extLst>
      <p:ext uri="{BB962C8B-B14F-4D97-AF65-F5344CB8AC3E}">
        <p14:creationId xmlns:p14="http://schemas.microsoft.com/office/powerpoint/2010/main" val="267702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B563C-6F5E-4EC4-AF34-AA9358256D52}"/>
              </a:ext>
            </a:extLst>
          </p:cNvPr>
          <p:cNvSpPr>
            <a:spLocks noGrp="1"/>
          </p:cNvSpPr>
          <p:nvPr>
            <p:ph idx="13"/>
          </p:nvPr>
        </p:nvSpPr>
        <p:spPr>
          <a:xfrm>
            <a:off x="200589" y="1406935"/>
            <a:ext cx="8229600" cy="5092700"/>
          </a:xfrm>
        </p:spPr>
        <p:txBody>
          <a:bodyPr/>
          <a:lstStyle/>
          <a:p>
            <a:pPr marR="0" lvl="0">
              <a:spcBef>
                <a:spcPts val="0"/>
              </a:spcBef>
              <a:spcAft>
                <a:spcPts val="0"/>
              </a:spcAft>
              <a:buClr>
                <a:srgbClr val="000000"/>
              </a:buClr>
              <a:buSzPts val="1100"/>
            </a:pPr>
            <a:endParaRPr lang="en-US" sz="1400" dirty="0">
              <a:solidFill>
                <a:srgbClr val="FF0000"/>
              </a:solidFill>
              <a:effectLst/>
              <a:latin typeface="Arial" panose="020B0604020202020204" pitchFamily="34" charset="0"/>
              <a:ea typeface="Calibri" panose="020F0502020204030204" pitchFamily="34" charset="0"/>
            </a:endParaRPr>
          </a:p>
          <a:p>
            <a:pPr>
              <a:spcBef>
                <a:spcPts val="0"/>
              </a:spcBef>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What is your rural/underserved population like and how much interaction do residents get with them?</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latin typeface="Helvetica" panose="020B0604020202020204" pitchFamily="34" charset="0"/>
                <a:ea typeface="Calibri" panose="020F0502020204030204" pitchFamily="34" charset="0"/>
                <a:cs typeface="Helvetica" panose="020B0604020202020204" pitchFamily="34" charset="0"/>
              </a:rPr>
              <a:t>OSU provides excellent care regardless of race, ethnicity or socioeconomic status.</a:t>
            </a:r>
          </a:p>
          <a:p>
            <a:pPr>
              <a:spcBef>
                <a:spcPts val="0"/>
              </a:spcBef>
              <a:buClr>
                <a:srgbClr val="000000"/>
              </a:buClr>
              <a:buSzPts val="1100"/>
            </a:pP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A high percentage of resident clinics and pediatric dermatology clinics come from an underserved, urban or rural population. Ohio State and Nationwide Children’s Hospital serve as the largest medical centers for surrounding rural communities (southern Ohio, Kentucky, and West Virginia). Additionally, </a:t>
            </a:r>
            <a:r>
              <a:rPr lang="en-US" sz="1400" dirty="0">
                <a:solidFill>
                  <a:srgbClr val="000000"/>
                </a:solidFill>
                <a:latin typeface="Helvetica" panose="020B0604020202020204" pitchFamily="34" charset="0"/>
                <a:ea typeface="Calibri" panose="020F0502020204030204" pitchFamily="34" charset="0"/>
                <a:cs typeface="Helvetica" panose="020B0604020202020204" pitchFamily="34" charset="0"/>
              </a:rPr>
              <a:t>OSU Dermatology has an HIV clinic run that is run jointly with infectious disease specialists. Residents also treat patients who are incarcerated at the Franklin Medical Center Corrections Clinic. Residents and faculty also volunteer at the Columbus Free Clinic as well as the Latino Free Clinic.</a:t>
            </a:r>
            <a:endParaRPr lang="en-US" sz="1400" dirty="0">
              <a:latin typeface="Helvetica" panose="020B0604020202020204" pitchFamily="34" charset="0"/>
              <a:ea typeface="Calibri" panose="020F0502020204030204" pitchFamily="34" charset="0"/>
              <a:cs typeface="Helvetica" panose="020B0604020202020204" pitchFamily="34" charset="0"/>
            </a:endParaRPr>
          </a:p>
          <a:p>
            <a:pPr marR="0" lvl="0">
              <a:spcBef>
                <a:spcPts val="0"/>
              </a:spcBef>
              <a:spcAft>
                <a:spcPts val="0"/>
              </a:spcAft>
              <a:buClr>
                <a:srgbClr val="000000"/>
              </a:buClr>
              <a:buSzPts val="1100"/>
            </a:pPr>
            <a:endParaRPr lang="en-US" sz="1400" dirty="0">
              <a:effectLst/>
              <a:latin typeface="Calibri" panose="020F0502020204030204" pitchFamily="34" charset="0"/>
              <a:ea typeface="Calibri" panose="020F0502020204030204" pitchFamily="34" charset="0"/>
            </a:endParaRPr>
          </a:p>
          <a:p>
            <a:pPr>
              <a:spcBef>
                <a:spcPts val="0"/>
              </a:spcBef>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Opportunities for resident-driven basic science and translational research?</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OSU is a huge medical center and one of the most comprehensive with 7 health science colleges conducting research within the medical center. There are numerous opportunities in the fields of carcinogenesis, wound healing, virology, microbial pathogenesis and immunity but require the right resident and experience. </a:t>
            </a:r>
          </a:p>
          <a:p>
            <a:pPr>
              <a:spcBef>
                <a:spcPts val="0"/>
              </a:spcBef>
              <a:buClr>
                <a:srgbClr val="000000"/>
              </a:buClr>
              <a:buSzPts val="1100"/>
            </a:pPr>
            <a:endParaRPr lang="en-US" sz="1400" dirty="0">
              <a:solidFill>
                <a:schemeClr val="bg1">
                  <a:lumMod val="10000"/>
                </a:schemeClr>
              </a:solidFill>
              <a:latin typeface="Helvetica" panose="020B0604020202020204" pitchFamily="34" charset="0"/>
              <a:ea typeface="Calibri" panose="020F0502020204030204" pitchFamily="34" charset="0"/>
              <a:cs typeface="Helvetica" panose="020B060402020202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What are the most robust research projects currently ongoing in the dermatology department</a:t>
            </a:r>
            <a:r>
              <a:rPr lang="en-US" sz="1400" b="1" dirty="0">
                <a:solidFill>
                  <a:srgbClr val="000000"/>
                </a:solidFill>
                <a:latin typeface="Calibri" panose="020F0502020204030204" pitchFamily="34" charset="0"/>
                <a:ea typeface="Calibri" panose="020F0502020204030204" pitchFamily="34" charset="0"/>
              </a:rPr>
              <a:t>?</a:t>
            </a:r>
          </a:p>
          <a:p>
            <a:pPr marL="0" marR="0">
              <a:spcBef>
                <a:spcPts val="0"/>
              </a:spcBef>
              <a:spcAft>
                <a:spcPts val="0"/>
              </a:spcAft>
            </a:pP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We have strong and broad clinical research opportunities especially in the following thematic areas: </a:t>
            </a:r>
          </a:p>
          <a:p>
            <a:pPr marL="342900" marR="0" lvl="0" indent="-342900">
              <a:spcBef>
                <a:spcPts val="0"/>
              </a:spcBef>
              <a:spcAft>
                <a:spcPts val="0"/>
              </a:spcAft>
              <a:buFont typeface="+mj-lt"/>
              <a:buAutoNum type="arabicParenR"/>
            </a:pPr>
            <a:r>
              <a:rPr lang="en-US" sz="1400" dirty="0">
                <a:solidFill>
                  <a:schemeClr val="bg1">
                    <a:lumMod val="10000"/>
                  </a:schemeClr>
                </a:solidFill>
                <a:effectLst/>
                <a:latin typeface="Helvetica" panose="020B0604020202020204" pitchFamily="34" charset="0"/>
                <a:ea typeface="Times New Roman" panose="02020603050405020304" pitchFamily="18" charset="0"/>
                <a:cs typeface="Helvetica" panose="020B0604020202020204" pitchFamily="34" charset="0"/>
              </a:rPr>
              <a:t>Inpatient Dermatology and Hospital Outcomes</a:t>
            </a: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marL="342900" marR="0" lvl="0" indent="-342900">
              <a:spcBef>
                <a:spcPts val="0"/>
              </a:spcBef>
              <a:spcAft>
                <a:spcPts val="0"/>
              </a:spcAft>
              <a:buFont typeface="+mj-lt"/>
              <a:buAutoNum type="arabicParenR"/>
            </a:pPr>
            <a:r>
              <a:rPr lang="en-US" sz="1400" dirty="0">
                <a:solidFill>
                  <a:schemeClr val="bg1">
                    <a:lumMod val="10000"/>
                  </a:schemeClr>
                </a:solidFill>
                <a:effectLst/>
                <a:latin typeface="Helvetica" panose="020B0604020202020204" pitchFamily="34" charset="0"/>
                <a:ea typeface="Times New Roman" panose="02020603050405020304" pitchFamily="18" charset="0"/>
                <a:cs typeface="Helvetica" panose="020B0604020202020204" pitchFamily="34" charset="0"/>
              </a:rPr>
              <a:t>Cutaneous SCC outcomes</a:t>
            </a: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marL="342900" marR="0" lvl="0" indent="-342900">
              <a:spcBef>
                <a:spcPts val="0"/>
              </a:spcBef>
              <a:spcAft>
                <a:spcPts val="0"/>
              </a:spcAft>
              <a:buFont typeface="+mj-lt"/>
              <a:buAutoNum type="arabicParenR"/>
            </a:pPr>
            <a:r>
              <a:rPr lang="en-US" sz="1400" dirty="0">
                <a:solidFill>
                  <a:schemeClr val="bg1">
                    <a:lumMod val="10000"/>
                  </a:schemeClr>
                </a:solidFill>
                <a:effectLst/>
                <a:latin typeface="Helvetica" panose="020B0604020202020204" pitchFamily="34" charset="0"/>
                <a:ea typeface="Times New Roman" panose="02020603050405020304" pitchFamily="18" charset="0"/>
                <a:cs typeface="Helvetica" panose="020B0604020202020204" pitchFamily="34" charset="0"/>
              </a:rPr>
              <a:t>Supportive </a:t>
            </a:r>
            <a:r>
              <a:rPr lang="en-US" sz="1400" dirty="0" err="1">
                <a:solidFill>
                  <a:schemeClr val="bg1">
                    <a:lumMod val="10000"/>
                  </a:schemeClr>
                </a:solidFill>
                <a:effectLst/>
                <a:latin typeface="Helvetica" panose="020B0604020202020204" pitchFamily="34" charset="0"/>
                <a:ea typeface="Times New Roman" panose="02020603050405020304" pitchFamily="18" charset="0"/>
                <a:cs typeface="Helvetica" panose="020B0604020202020204" pitchFamily="34" charset="0"/>
              </a:rPr>
              <a:t>Oncodermatology</a:t>
            </a: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marL="342900" marR="0" lvl="0" indent="-342900">
              <a:spcBef>
                <a:spcPts val="0"/>
              </a:spcBef>
              <a:spcAft>
                <a:spcPts val="0"/>
              </a:spcAft>
              <a:buFont typeface="+mj-lt"/>
              <a:buAutoNum type="arabicParenR"/>
            </a:pPr>
            <a:r>
              <a:rPr lang="en-US" sz="1400" dirty="0">
                <a:solidFill>
                  <a:schemeClr val="bg1">
                    <a:lumMod val="10000"/>
                  </a:schemeClr>
                </a:solidFill>
                <a:effectLst/>
                <a:latin typeface="Helvetica" panose="020B0604020202020204" pitchFamily="34" charset="0"/>
                <a:ea typeface="Times New Roman" panose="02020603050405020304" pitchFamily="18" charset="0"/>
                <a:cs typeface="Helvetica" panose="020B0604020202020204" pitchFamily="34" charset="0"/>
              </a:rPr>
              <a:t>Pediatric Dermatology</a:t>
            </a: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marL="342900" marR="0" lvl="0" indent="-342900">
              <a:spcBef>
                <a:spcPts val="0"/>
              </a:spcBef>
              <a:spcAft>
                <a:spcPts val="0"/>
              </a:spcAft>
              <a:buFont typeface="+mj-lt"/>
              <a:buAutoNum type="arabicParenR"/>
            </a:pPr>
            <a:r>
              <a:rPr lang="en-US" sz="1400" dirty="0">
                <a:solidFill>
                  <a:schemeClr val="bg1">
                    <a:lumMod val="10000"/>
                  </a:schemeClr>
                </a:solidFill>
                <a:effectLst/>
                <a:latin typeface="Helvetica" panose="020B0604020202020204" pitchFamily="34" charset="0"/>
                <a:ea typeface="Times New Roman" panose="02020603050405020304" pitchFamily="18" charset="0"/>
                <a:cs typeface="Helvetica" panose="020B0604020202020204" pitchFamily="34" charset="0"/>
              </a:rPr>
              <a:t>Telemedicine and Underserved </a:t>
            </a: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marL="342900" marR="0" lvl="0" indent="-342900">
              <a:spcBef>
                <a:spcPts val="0"/>
              </a:spcBef>
              <a:spcAft>
                <a:spcPts val="0"/>
              </a:spcAft>
              <a:buFont typeface="+mj-lt"/>
              <a:buAutoNum type="arabicParenR"/>
            </a:pPr>
            <a:r>
              <a:rPr lang="en-US" sz="1400" dirty="0">
                <a:solidFill>
                  <a:schemeClr val="bg1">
                    <a:lumMod val="10000"/>
                  </a:schemeClr>
                </a:solidFill>
                <a:effectLst/>
                <a:latin typeface="Helvetica" panose="020B0604020202020204" pitchFamily="34" charset="0"/>
                <a:ea typeface="Times New Roman" panose="02020603050405020304" pitchFamily="18" charset="0"/>
                <a:cs typeface="Helvetica" panose="020B0604020202020204" pitchFamily="34" charset="0"/>
              </a:rPr>
              <a:t>Clinical Trials in psoriasis, eczema, pyoderma gangrenosum, hidradenitis suppurativa, alopecia areata, and lupus among less common skin disease. </a:t>
            </a: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a:spcBef>
                <a:spcPts val="0"/>
              </a:spcBef>
              <a:buClr>
                <a:srgbClr val="000000"/>
              </a:buClr>
              <a:buSzPts val="1100"/>
            </a:pP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endParaRPr lang="en-US" dirty="0"/>
          </a:p>
        </p:txBody>
      </p:sp>
      <p:sp>
        <p:nvSpPr>
          <p:cNvPr id="5" name="Title 4">
            <a:extLst>
              <a:ext uri="{FF2B5EF4-FFF2-40B4-BE49-F238E27FC236}">
                <a16:creationId xmlns:a16="http://schemas.microsoft.com/office/drawing/2014/main" id="{7778079B-A1D0-483B-9026-B634D68B8ABF}"/>
              </a:ext>
            </a:extLst>
          </p:cNvPr>
          <p:cNvSpPr>
            <a:spLocks noGrp="1"/>
          </p:cNvSpPr>
          <p:nvPr>
            <p:ph type="title"/>
          </p:nvPr>
        </p:nvSpPr>
        <p:spPr>
          <a:xfrm>
            <a:off x="134453" y="898622"/>
            <a:ext cx="4180936" cy="508313"/>
          </a:xfrm>
        </p:spPr>
        <p:txBody>
          <a:bodyPr>
            <a:normAutofit fontScale="90000"/>
          </a:bodyPr>
          <a:lstStyle/>
          <a:p>
            <a:r>
              <a:rPr lang="en-US" sz="4400" u="sng" dirty="0">
                <a:solidFill>
                  <a:schemeClr val="bg1">
                    <a:lumMod val="10000"/>
                  </a:schemeClr>
                </a:solidFill>
              </a:rPr>
              <a:t>FAQ-find it all here</a:t>
            </a:r>
            <a:endParaRPr lang="en-US" dirty="0"/>
          </a:p>
        </p:txBody>
      </p:sp>
    </p:spTree>
    <p:extLst>
      <p:ext uri="{BB962C8B-B14F-4D97-AF65-F5344CB8AC3E}">
        <p14:creationId xmlns:p14="http://schemas.microsoft.com/office/powerpoint/2010/main" val="140054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B563C-6F5E-4EC4-AF34-AA9358256D52}"/>
              </a:ext>
            </a:extLst>
          </p:cNvPr>
          <p:cNvSpPr>
            <a:spLocks noGrp="1"/>
          </p:cNvSpPr>
          <p:nvPr>
            <p:ph idx="13"/>
          </p:nvPr>
        </p:nvSpPr>
        <p:spPr>
          <a:xfrm>
            <a:off x="134453" y="1613651"/>
            <a:ext cx="8229600" cy="5014539"/>
          </a:xfrm>
        </p:spPr>
        <p:txBody>
          <a:bodyPr/>
          <a:lstStyle/>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Are DO applicants considered</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Yes</a:t>
            </a:r>
            <a:endParaRPr lang="en-US" sz="1400" dirty="0">
              <a:solidFill>
                <a:schemeClr val="bg1">
                  <a:lumMod val="10000"/>
                </a:schemeClr>
              </a:solidFill>
              <a:latin typeface="Helvetica" panose="020B0604020202020204" pitchFamily="34" charset="0"/>
              <a:ea typeface="Calibri" panose="020F0502020204030204" pitchFamily="34" charset="0"/>
              <a:cs typeface="Helvetica" panose="020B0604020202020204" pitchFamily="34" charset="0"/>
            </a:endParaRPr>
          </a:p>
          <a:p>
            <a:pPr marL="342900" marR="0" lvl="0" indent="-342900">
              <a:spcBef>
                <a:spcPts val="0"/>
              </a:spcBef>
              <a:spcAft>
                <a:spcPts val="0"/>
              </a:spcAft>
              <a:buClr>
                <a:srgbClr val="000000"/>
              </a:buClr>
              <a:buSzPts val="1100"/>
              <a:buFont typeface="Arial" panose="020B0604020202020204" pitchFamily="34" charset="0"/>
              <a:buAutoNum type="arabicPeriod"/>
            </a:pPr>
            <a:endParaRPr lang="en-US" sz="1400" dirty="0">
              <a:effectLst/>
              <a:latin typeface="Calibri" panose="020F0502020204030204" pitchFamily="34" charset="0"/>
              <a:ea typeface="Calibri" panose="020F050202020403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Are international medical graduates considered?</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Yes</a:t>
            </a:r>
          </a:p>
          <a:p>
            <a:pPr marL="342900" marR="0" lvl="0" indent="-342900">
              <a:spcBef>
                <a:spcPts val="0"/>
              </a:spcBef>
              <a:spcAft>
                <a:spcPts val="0"/>
              </a:spcAft>
              <a:buClr>
                <a:srgbClr val="000000"/>
              </a:buClr>
              <a:buSzPts val="1100"/>
              <a:buFont typeface="Arial" panose="020B0604020202020204" pitchFamily="34" charset="0"/>
              <a:buAutoNum type="arabicPeriod"/>
            </a:pPr>
            <a:endParaRPr lang="en-US" sz="1400" b="1" dirty="0">
              <a:solidFill>
                <a:srgbClr val="FF0000"/>
              </a:solidFill>
              <a:latin typeface="Arial" panose="020B0604020202020204" pitchFamily="34" charset="0"/>
              <a:ea typeface="Calibri" panose="020F050202020403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Do you offer opportunities to explore and pursue different career paths, such as clinical practice or fellowships?</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Arial" panose="020B0604020202020204" pitchFamily="34" charset="0"/>
                <a:ea typeface="Calibri" panose="020F0502020204030204" pitchFamily="34" charset="0"/>
              </a:rPr>
              <a:t>Yes. Residents are given the opportunity to spend time with OSU Dermatology faculty in their private practice-based clinics. Due to having multiple fellowships (Mohs, Peds, Path &amp; Clinical Research) residents have the opportunity to explore </a:t>
            </a:r>
            <a:r>
              <a:rPr lang="en-US" sz="1400" dirty="0">
                <a:solidFill>
                  <a:schemeClr val="bg1">
                    <a:lumMod val="10000"/>
                  </a:schemeClr>
                </a:solidFill>
                <a:latin typeface="Arial" panose="020B0604020202020204" pitchFamily="34" charset="0"/>
                <a:ea typeface="Calibri" panose="020F0502020204030204" pitchFamily="34" charset="0"/>
              </a:rPr>
              <a:t>many</a:t>
            </a:r>
            <a:r>
              <a:rPr lang="en-US" sz="1400" dirty="0">
                <a:solidFill>
                  <a:schemeClr val="bg1">
                    <a:lumMod val="10000"/>
                  </a:schemeClr>
                </a:solidFill>
                <a:effectLst/>
                <a:latin typeface="Arial" panose="020B0604020202020204" pitchFamily="34" charset="0"/>
                <a:ea typeface="Calibri" panose="020F0502020204030204" pitchFamily="34" charset="0"/>
              </a:rPr>
              <a:t> opportunities. </a:t>
            </a:r>
          </a:p>
          <a:p>
            <a:pPr marL="342900" marR="0" lvl="0" indent="-342900">
              <a:spcBef>
                <a:spcPts val="0"/>
              </a:spcBef>
              <a:spcAft>
                <a:spcPts val="0"/>
              </a:spcAft>
              <a:buClr>
                <a:srgbClr val="000000"/>
              </a:buClr>
              <a:buSzPts val="1100"/>
              <a:buFont typeface="Arial" panose="020B0604020202020204" pitchFamily="34" charset="0"/>
              <a:buAutoNum type="arabicPeriod"/>
            </a:pPr>
            <a:endParaRPr lang="en-US" sz="1400" dirty="0">
              <a:effectLst/>
              <a:latin typeface="Calibri" panose="020F0502020204030204" pitchFamily="34" charset="0"/>
              <a:ea typeface="Calibri" panose="020F050202020403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Is your curriculum influenced more by research or clinical time?</a:t>
            </a:r>
            <a:r>
              <a:rPr lang="en-US" sz="1400" dirty="0">
                <a:solidFill>
                  <a:srgbClr val="FF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OSU Dermatology is highly focused on clinical dermatology. Research opportunities are usually self-directed by the resident. </a:t>
            </a:r>
          </a:p>
          <a:p>
            <a:pPr marL="342900" marR="0" lvl="0" indent="-342900">
              <a:spcBef>
                <a:spcPts val="0"/>
              </a:spcBef>
              <a:spcAft>
                <a:spcPts val="0"/>
              </a:spcAft>
              <a:buClr>
                <a:srgbClr val="000000"/>
              </a:buClr>
              <a:buSzPts val="1100"/>
              <a:buFont typeface="Arial" panose="020B0604020202020204" pitchFamily="34" charset="0"/>
              <a:buAutoNum type="arabicPeriod"/>
            </a:pP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How much elective time do residents get during the program?</a:t>
            </a:r>
            <a:r>
              <a:rPr lang="en-US" sz="1400" dirty="0">
                <a:solidFill>
                  <a:srgbClr val="000000"/>
                </a:solidFill>
                <a:effectLst/>
                <a:latin typeface="Calibri" panose="020F050202020403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4 weeks</a:t>
            </a:r>
          </a:p>
          <a:p>
            <a:pPr marL="342900" marR="0" lvl="0" indent="-342900">
              <a:spcBef>
                <a:spcPts val="0"/>
              </a:spcBef>
              <a:spcAft>
                <a:spcPts val="0"/>
              </a:spcAft>
              <a:buClr>
                <a:srgbClr val="000000"/>
              </a:buClr>
              <a:buSzPts val="1100"/>
              <a:buFont typeface="Arial" panose="020B0604020202020204" pitchFamily="34" charset="0"/>
              <a:buAutoNum type="arabicPeriod"/>
            </a:pPr>
            <a:endParaRPr lang="en-US" sz="1400" dirty="0">
              <a:noFill/>
              <a:latin typeface="Calibri" panose="020F0502020204030204" pitchFamily="34" charset="0"/>
              <a:ea typeface="Calibri" panose="020F050202020403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Is the standardized LOR required for consideration for interview</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No, it is not required. All types of LORs are accepted. </a:t>
            </a:r>
            <a:r>
              <a:rPr lang="en-US" sz="1400" dirty="0">
                <a:solidFill>
                  <a:schemeClr val="bg1">
                    <a:lumMod val="10000"/>
                  </a:schemeClr>
                </a:solidFill>
                <a:latin typeface="Helvetica" panose="020B0604020202020204" pitchFamily="34" charset="0"/>
                <a:ea typeface="Calibri" panose="020F0502020204030204" pitchFamily="34" charset="0"/>
                <a:cs typeface="Helvetica" panose="020B0604020202020204" pitchFamily="34" charset="0"/>
              </a:rPr>
              <a:t>3 LORs are recommended. </a:t>
            </a:r>
            <a:endPar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endParaRPr>
          </a:p>
          <a:p>
            <a:pPr marL="342900" marR="0" lvl="0" indent="-342900">
              <a:spcBef>
                <a:spcPts val="0"/>
              </a:spcBef>
              <a:spcAft>
                <a:spcPts val="0"/>
              </a:spcAft>
              <a:buClr>
                <a:srgbClr val="000000"/>
              </a:buClr>
              <a:buSzPts val="1100"/>
              <a:buFont typeface="Arial" panose="020B0604020202020204" pitchFamily="34" charset="0"/>
              <a:buAutoNum type="arabicPeriod"/>
            </a:pPr>
            <a:endParaRPr lang="en-US" sz="1400" dirty="0">
              <a:solidFill>
                <a:srgbClr val="000000"/>
              </a:solidFill>
              <a:effectLst/>
              <a:latin typeface="Calibri" panose="020F0502020204030204" pitchFamily="34" charset="0"/>
              <a:ea typeface="Calibri" panose="020F0502020204030204" pitchFamily="34" charset="0"/>
            </a:endParaRP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Are residents allowed to use elective time for volunteering opportunities such as at Camp Discovery or other AAD/nationally accredited volunteering program?</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Arial" panose="020B0604020202020204" pitchFamily="34" charset="0"/>
                <a:ea typeface="Calibri" panose="020F0502020204030204" pitchFamily="34" charset="0"/>
              </a:rPr>
              <a:t>Yes</a:t>
            </a:r>
          </a:p>
          <a:p>
            <a:pPr marR="0" lvl="0">
              <a:spcBef>
                <a:spcPts val="0"/>
              </a:spcBef>
              <a:spcAft>
                <a:spcPts val="0"/>
              </a:spcAft>
              <a:buClr>
                <a:srgbClr val="000000"/>
              </a:buClr>
              <a:buSzPts val="1100"/>
            </a:pPr>
            <a:endParaRPr lang="en-US" sz="1400" dirty="0">
              <a:solidFill>
                <a:schemeClr val="bg1">
                  <a:lumMod val="10000"/>
                </a:schemeClr>
              </a:solidFill>
              <a:latin typeface="Arial" panose="020B0604020202020204" pitchFamily="34" charset="0"/>
              <a:ea typeface="Calibri" panose="020F0502020204030204" pitchFamily="34" charset="0"/>
            </a:endParaRPr>
          </a:p>
          <a:p>
            <a:pPr>
              <a:spcBef>
                <a:spcPts val="0"/>
              </a:spcBef>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What pipeline and community service initiatives are residents involved with?</a:t>
            </a:r>
            <a:r>
              <a:rPr lang="en-US" sz="1400" dirty="0">
                <a:solidFill>
                  <a:srgbClr val="000000"/>
                </a:solidFill>
                <a:effectLst/>
                <a:latin typeface="Arial" panose="020B060402020202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We participate in free clinics with the Columbus Dept. of Public Health and the State of Ohio Corrections clinic.</a:t>
            </a:r>
          </a:p>
          <a:p>
            <a:pPr marR="0" lvl="0">
              <a:spcBef>
                <a:spcPts val="0"/>
              </a:spcBef>
              <a:spcAft>
                <a:spcPts val="0"/>
              </a:spcAft>
              <a:buClr>
                <a:srgbClr val="000000"/>
              </a:buClr>
              <a:buSzPts val="1100"/>
            </a:pPr>
            <a:endParaRPr lang="en-US" sz="1400" dirty="0">
              <a:solidFill>
                <a:schemeClr val="bg1">
                  <a:lumMod val="10000"/>
                </a:schemeClr>
              </a:solidFill>
              <a:effectLst/>
              <a:latin typeface="Calibri" panose="020F0502020204030204" pitchFamily="34" charset="0"/>
              <a:ea typeface="Calibri" panose="020F0502020204030204" pitchFamily="34" charset="0"/>
            </a:endParaRPr>
          </a:p>
          <a:p>
            <a:endParaRPr lang="en-US" dirty="0"/>
          </a:p>
        </p:txBody>
      </p:sp>
      <p:sp>
        <p:nvSpPr>
          <p:cNvPr id="5" name="Title 4">
            <a:extLst>
              <a:ext uri="{FF2B5EF4-FFF2-40B4-BE49-F238E27FC236}">
                <a16:creationId xmlns:a16="http://schemas.microsoft.com/office/drawing/2014/main" id="{7778079B-A1D0-483B-9026-B634D68B8ABF}"/>
              </a:ext>
            </a:extLst>
          </p:cNvPr>
          <p:cNvSpPr>
            <a:spLocks noGrp="1"/>
          </p:cNvSpPr>
          <p:nvPr>
            <p:ph type="title"/>
          </p:nvPr>
        </p:nvSpPr>
        <p:spPr>
          <a:xfrm>
            <a:off x="134453" y="1052951"/>
            <a:ext cx="4180936" cy="508313"/>
          </a:xfrm>
        </p:spPr>
        <p:txBody>
          <a:bodyPr>
            <a:normAutofit fontScale="90000"/>
          </a:bodyPr>
          <a:lstStyle/>
          <a:p>
            <a:r>
              <a:rPr lang="en-US" sz="4400" u="sng" dirty="0">
                <a:solidFill>
                  <a:schemeClr val="bg1">
                    <a:lumMod val="10000"/>
                  </a:schemeClr>
                </a:solidFill>
              </a:rPr>
              <a:t>FAQ-find it all here</a:t>
            </a:r>
            <a:endParaRPr lang="en-US" dirty="0"/>
          </a:p>
        </p:txBody>
      </p:sp>
    </p:spTree>
    <p:extLst>
      <p:ext uri="{BB962C8B-B14F-4D97-AF65-F5344CB8AC3E}">
        <p14:creationId xmlns:p14="http://schemas.microsoft.com/office/powerpoint/2010/main" val="3407840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398733-DB98-4697-8871-AF9B65964E84}"/>
              </a:ext>
            </a:extLst>
          </p:cNvPr>
          <p:cNvSpPr>
            <a:spLocks noGrp="1"/>
          </p:cNvSpPr>
          <p:nvPr>
            <p:ph idx="13"/>
          </p:nvPr>
        </p:nvSpPr>
        <p:spPr>
          <a:xfrm>
            <a:off x="200589" y="1462057"/>
            <a:ext cx="8229600" cy="5649943"/>
          </a:xfrm>
        </p:spPr>
        <p:txBody>
          <a:bodyPr/>
          <a:lstStyle/>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Is there exposure to </a:t>
            </a:r>
            <a:r>
              <a:rPr lang="en-US" sz="1400" b="1" dirty="0" err="1">
                <a:solidFill>
                  <a:srgbClr val="000000"/>
                </a:solidFill>
                <a:effectLst/>
                <a:latin typeface="Arial" panose="020B0604020202020204" pitchFamily="34" charset="0"/>
                <a:ea typeface="Calibri" panose="020F0502020204030204" pitchFamily="34" charset="0"/>
              </a:rPr>
              <a:t>teledermatology</a:t>
            </a:r>
            <a:r>
              <a:rPr lang="en-US" sz="1400" b="1" dirty="0">
                <a:solidFill>
                  <a:srgbClr val="000000"/>
                </a:solidFill>
                <a:effectLst/>
                <a:latin typeface="Arial" panose="020B0604020202020204" pitchFamily="34" charset="0"/>
                <a:ea typeface="Calibri" panose="020F0502020204030204" pitchFamily="34" charset="0"/>
              </a:rPr>
              <a:t>?</a:t>
            </a:r>
            <a:r>
              <a:rPr lang="en-US" sz="1400" dirty="0">
                <a:solidFill>
                  <a:srgbClr val="000000"/>
                </a:solidFill>
                <a:effectLst/>
                <a:latin typeface="Calibri" panose="020F0502020204030204" pitchFamily="34" charset="0"/>
                <a:ea typeface="Calibri" panose="020F050202020403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Yes. Residents participate in </a:t>
            </a:r>
            <a:r>
              <a:rPr lang="en-US" sz="1400" dirty="0" err="1">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teledermatology</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 clinics at NCH, VA and Inpatient </a:t>
            </a:r>
            <a:r>
              <a:rPr lang="en-US" sz="1400" dirty="0" err="1">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teleconsults</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 at OSU East.</a:t>
            </a:r>
          </a:p>
          <a:p>
            <a:pPr marL="457200" marR="0">
              <a:spcBef>
                <a:spcPts val="0"/>
              </a:spcBef>
              <a:spcAft>
                <a:spcPts val="0"/>
              </a:spcAft>
            </a:pPr>
            <a:r>
              <a:rPr lang="en-US" sz="1400" dirty="0">
                <a:effectLst/>
                <a:latin typeface="Calibri" panose="020F0502020204030204" pitchFamily="34" charset="0"/>
                <a:ea typeface="Calibri" panose="020F0502020204030204" pitchFamily="34" charset="0"/>
              </a:rPr>
              <a:t> </a:t>
            </a: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Does your program consider applicants who have/will have completed a different residency?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Yes. </a:t>
            </a:r>
          </a:p>
          <a:p>
            <a:pPr marL="457200" marR="0">
              <a:spcBef>
                <a:spcPts val="0"/>
              </a:spcBef>
              <a:spcAft>
                <a:spcPts val="0"/>
              </a:spcAft>
            </a:pPr>
            <a:r>
              <a:rPr lang="en-US" sz="1400" b="1" dirty="0">
                <a:effectLst/>
                <a:latin typeface="Arial" panose="020B060402020202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a:spcBef>
                <a:spcPts val="0"/>
              </a:spcBef>
              <a:buClr>
                <a:srgbClr val="000000"/>
              </a:buClr>
              <a:buSzPts val="1100"/>
            </a:pPr>
            <a:r>
              <a:rPr lang="en-US" sz="1400" b="1" dirty="0">
                <a:solidFill>
                  <a:srgbClr val="000000"/>
                </a:solidFill>
                <a:latin typeface="Arial" panose="020B0604020202020204" pitchFamily="34" charset="0"/>
                <a:ea typeface="Calibri" panose="020F0502020204030204" pitchFamily="34" charset="0"/>
              </a:rPr>
              <a:t>Are </a:t>
            </a:r>
            <a:r>
              <a:rPr lang="en-US" sz="1400" b="1" dirty="0">
                <a:solidFill>
                  <a:srgbClr val="000000"/>
                </a:solidFill>
                <a:effectLst/>
                <a:latin typeface="Arial" panose="020B0604020202020204" pitchFamily="34" charset="0"/>
                <a:ea typeface="Calibri" panose="020F0502020204030204" pitchFamily="34" charset="0"/>
              </a:rPr>
              <a:t>there clinics dedicated to the dermatologic care of LGBTQ / SGM patients?</a:t>
            </a:r>
            <a:r>
              <a:rPr lang="en-US" sz="1400" dirty="0">
                <a:solidFill>
                  <a:srgbClr val="000000"/>
                </a:solidFill>
                <a:effectLst/>
                <a:latin typeface="Calibri" panose="020F0502020204030204" pitchFamily="34" charset="0"/>
                <a:ea typeface="Calibri" panose="020F0502020204030204" pitchFamily="34" charset="0"/>
              </a:rPr>
              <a:t> </a:t>
            </a:r>
            <a:r>
              <a:rPr lang="en-US" sz="1400" dirty="0">
                <a:solidFill>
                  <a:srgbClr val="000000"/>
                </a:solidFill>
                <a:effectLst/>
                <a:latin typeface="Helvetica" panose="020B0604020202020204" pitchFamily="34" charset="0"/>
                <a:ea typeface="Calibri" panose="020F0502020204030204" pitchFamily="34" charset="0"/>
                <a:cs typeface="Helvetica" panose="020B0604020202020204" pitchFamily="34" charset="0"/>
              </a:rPr>
              <a:t>We do not have a specific clinics for only LGBTQ/SGM patients; however, we have a robust LGBTQ/SGM population in Columbus and take care of many LGBTQ/SGM patients in all of our clinics.</a:t>
            </a:r>
          </a:p>
          <a:p>
            <a:pPr>
              <a:spcBef>
                <a:spcPts val="0"/>
              </a:spcBef>
              <a:buClr>
                <a:srgbClr val="000000"/>
              </a:buClr>
              <a:buSzPts val="1100"/>
            </a:pPr>
            <a:r>
              <a:rPr lang="en-US" sz="1400" dirty="0">
                <a:effectLst/>
                <a:latin typeface="Calibri" panose="020F0502020204030204" pitchFamily="34" charset="0"/>
                <a:ea typeface="Calibri" panose="020F0502020204030204" pitchFamily="34" charset="0"/>
              </a:rPr>
              <a:t> </a:t>
            </a:r>
          </a:p>
          <a:p>
            <a:pPr marR="0" lvl="0">
              <a:spcBef>
                <a:spcPts val="0"/>
              </a:spcBef>
              <a:spcAft>
                <a:spcPts val="0"/>
              </a:spcAft>
              <a:buClr>
                <a:srgbClr val="000000"/>
              </a:buClr>
              <a:buSzPts val="1100"/>
            </a:pPr>
            <a:r>
              <a:rPr lang="en-US" sz="1400" b="1" dirty="0">
                <a:solidFill>
                  <a:srgbClr val="000000"/>
                </a:solidFill>
                <a:effectLst/>
                <a:latin typeface="Arial" panose="020B0604020202020204" pitchFamily="34" charset="0"/>
                <a:ea typeface="Calibri" panose="020F0502020204030204" pitchFamily="34" charset="0"/>
              </a:rPr>
              <a:t>How do OSU dermatology residents gain leadership skills</a:t>
            </a:r>
            <a:r>
              <a:rPr lang="en-US" sz="1400" b="1"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 </a:t>
            </a:r>
            <a:r>
              <a:rPr lang="en-US" sz="1400" dirty="0">
                <a:solidFill>
                  <a:schemeClr val="bg1">
                    <a:lumMod val="10000"/>
                  </a:schemeClr>
                </a:solidFill>
                <a:effectLst/>
                <a:latin typeface="Helvetica" panose="020B0604020202020204" pitchFamily="34" charset="0"/>
                <a:ea typeface="Calibri" panose="020F0502020204030204" pitchFamily="34" charset="0"/>
                <a:cs typeface="Helvetica" panose="020B0604020202020204" pitchFamily="34" charset="0"/>
              </a:rPr>
              <a:t>Residents have graduated administrative duties within the residency including Grand Rounds, medical student scheduling and education, planning for cosmetic sessions within their second year. During the third year of residency, duties include arranging didactic sessions, scheduling residents, serving on program evaluation committee, serving on applicant interview committee. Outside of the institution, residents may sit on the board of the Ohio Dermatologic Association, participate in the AADA Legislative Conference, AAD resident committee.</a:t>
            </a:r>
          </a:p>
          <a:p>
            <a:pPr marR="0" lvl="0">
              <a:spcBef>
                <a:spcPts val="0"/>
              </a:spcBef>
              <a:spcAft>
                <a:spcPts val="0"/>
              </a:spcAft>
              <a:buClr>
                <a:srgbClr val="000000"/>
              </a:buClr>
              <a:buSzPts val="1100"/>
            </a:pPr>
            <a:endParaRPr lang="en-US" sz="1400" dirty="0">
              <a:solidFill>
                <a:schemeClr val="bg1">
                  <a:lumMod val="10000"/>
                </a:schemeClr>
              </a:solidFill>
              <a:latin typeface="Helvetica" panose="020B0604020202020204" pitchFamily="34" charset="0"/>
              <a:ea typeface="Calibri" panose="020F0502020204030204" pitchFamily="34" charset="0"/>
              <a:cs typeface="Helvetica" panose="020B0604020202020204" pitchFamily="34" charset="0"/>
            </a:endParaRPr>
          </a:p>
          <a:p>
            <a:pPr marL="0" marR="0">
              <a:spcBef>
                <a:spcPts val="0"/>
              </a:spcBef>
              <a:spcAft>
                <a:spcPts val="0"/>
              </a:spcAft>
            </a:pP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surgery do your first-year residents participate in?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First-year residents receive a lot of hands-on surgical training at OSU Dermatology. For the first six months of residency, you are generally paired with an upper-level resident and/or attending. You will perform procedures in various settings including the veteran's affair (VA) facility, a dedicated first year resident surgery clinic, and a senior level resident surgery clinic. Throughout the year, you gain graduated autonomy in these clinics and by the end of your first year, you will feel comfortable with basic surgical procedures including benign and malignant excisions.</a:t>
            </a:r>
            <a:endParaRPr lang="en-US" sz="1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5" name="Title 4">
            <a:extLst>
              <a:ext uri="{FF2B5EF4-FFF2-40B4-BE49-F238E27FC236}">
                <a16:creationId xmlns:a16="http://schemas.microsoft.com/office/drawing/2014/main" id="{EFB54965-43B2-4151-8E5E-1CEFA99BBBD8}"/>
              </a:ext>
            </a:extLst>
          </p:cNvPr>
          <p:cNvSpPr>
            <a:spLocks noGrp="1"/>
          </p:cNvSpPr>
          <p:nvPr>
            <p:ph type="title"/>
          </p:nvPr>
        </p:nvSpPr>
        <p:spPr>
          <a:xfrm>
            <a:off x="134453" y="953744"/>
            <a:ext cx="4180936" cy="508313"/>
          </a:xfrm>
        </p:spPr>
        <p:txBody>
          <a:bodyPr>
            <a:normAutofit fontScale="90000"/>
          </a:bodyPr>
          <a:lstStyle/>
          <a:p>
            <a:r>
              <a:rPr lang="en-US" sz="4400" u="sng" dirty="0">
                <a:solidFill>
                  <a:schemeClr val="bg1">
                    <a:lumMod val="10000"/>
                  </a:schemeClr>
                </a:solidFill>
              </a:rPr>
              <a:t>FAQ-find it all here</a:t>
            </a:r>
            <a:endParaRPr lang="en-US" dirty="0"/>
          </a:p>
        </p:txBody>
      </p:sp>
    </p:spTree>
    <p:extLst>
      <p:ext uri="{BB962C8B-B14F-4D97-AF65-F5344CB8AC3E}">
        <p14:creationId xmlns:p14="http://schemas.microsoft.com/office/powerpoint/2010/main" val="1020104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3"/>
          </p:nvPr>
        </p:nvSpPr>
        <p:spPr>
          <a:xfrm>
            <a:off x="88900" y="977899"/>
            <a:ext cx="8601821" cy="5880100"/>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sz="4000" u="sng" dirty="0">
                <a:solidFill>
                  <a:schemeClr val="bg1">
                    <a:lumMod val="10000"/>
                  </a:schemeClr>
                </a:solidFill>
                <a:latin typeface="+mj-lt"/>
              </a:rPr>
              <a:t>Fellowships</a:t>
            </a:r>
            <a:endParaRPr lang="en-US" b="1" u="sng" dirty="0">
              <a:solidFill>
                <a:schemeClr val="bg1">
                  <a:lumMod val="10000"/>
                </a:schemeClr>
              </a:solidFill>
            </a:endParaRPr>
          </a:p>
          <a:p>
            <a:pPr lvl="1"/>
            <a:endParaRPr lang="en-US" dirty="0">
              <a:solidFill>
                <a:schemeClr val="bg1">
                  <a:lumMod val="10000"/>
                </a:schemeClr>
              </a:solidFill>
            </a:endParaRPr>
          </a:p>
          <a:p>
            <a:pPr lvl="1">
              <a:buFont typeface="Arial"/>
              <a:buChar char="•"/>
            </a:pPr>
            <a:endParaRPr lang="en-US" dirty="0">
              <a:solidFill>
                <a:schemeClr val="bg1">
                  <a:lumMod val="10000"/>
                </a:schemeClr>
              </a:solidFill>
            </a:endParaRPr>
          </a:p>
          <a:p>
            <a:pPr lvl="1">
              <a:buFont typeface="Arial"/>
              <a:buChar char="•"/>
            </a:pPr>
            <a:endParaRPr lang="en-US" dirty="0">
              <a:solidFill>
                <a:schemeClr val="bg1">
                  <a:lumMod val="10000"/>
                </a:schemeClr>
              </a:solidFill>
            </a:endParaRPr>
          </a:p>
          <a:p>
            <a:pPr lvl="1">
              <a:buFont typeface="Arial"/>
              <a:buChar char="•"/>
            </a:pPr>
            <a:endParaRPr lang="en-US" dirty="0">
              <a:solidFill>
                <a:schemeClr val="bg1">
                  <a:lumMod val="10000"/>
                </a:schemeClr>
              </a:solidFill>
            </a:endParaRPr>
          </a:p>
          <a:p>
            <a:pPr lvl="1">
              <a:buFont typeface="Arial"/>
              <a:buChar char="•"/>
            </a:pPr>
            <a:endParaRPr lang="en-US" dirty="0">
              <a:solidFill>
                <a:schemeClr val="bg1">
                  <a:lumMod val="10000"/>
                </a:schemeClr>
              </a:solidFill>
            </a:endParaRPr>
          </a:p>
          <a:p>
            <a:pPr lvl="1">
              <a:buFont typeface="Arial"/>
              <a:buChar char="•"/>
            </a:pPr>
            <a:endParaRPr lang="en-US" dirty="0">
              <a:solidFill>
                <a:schemeClr val="bg1">
                  <a:lumMod val="10000"/>
                </a:schemeClr>
              </a:solidFill>
            </a:endParaRPr>
          </a:p>
          <a:p>
            <a:pPr lvl="1">
              <a:buFont typeface="Arial"/>
              <a:buChar char="•"/>
            </a:pPr>
            <a:endParaRPr lang="en-US" dirty="0">
              <a:solidFill>
                <a:schemeClr val="bg1">
                  <a:lumMod val="10000"/>
                </a:schemeClr>
              </a:solidFill>
            </a:endParaRPr>
          </a:p>
          <a:p>
            <a:pPr algn="ctr"/>
            <a:endParaRPr lang="en-US" sz="1800" dirty="0"/>
          </a:p>
        </p:txBody>
      </p:sp>
      <p:pic>
        <p:nvPicPr>
          <p:cNvPr id="4" name="Picture 3">
            <a:extLst>
              <a:ext uri="{FF2B5EF4-FFF2-40B4-BE49-F238E27FC236}">
                <a16:creationId xmlns:a16="http://schemas.microsoft.com/office/drawing/2014/main" id="{5BA22913-14B3-FC49-B3F4-706600DF2485}"/>
              </a:ext>
            </a:extLst>
          </p:cNvPr>
          <p:cNvPicPr/>
          <p:nvPr/>
        </p:nvPicPr>
        <p:blipFill>
          <a:blip r:embed="rId2"/>
          <a:srcRect/>
          <a:stretch/>
        </p:blipFill>
        <p:spPr bwMode="auto">
          <a:xfrm>
            <a:off x="5353969" y="1692824"/>
            <a:ext cx="1660931" cy="1920062"/>
          </a:xfrm>
          <a:prstGeom prst="rect">
            <a:avLst/>
          </a:prstGeom>
          <a:noFill/>
          <a:ln>
            <a:noFill/>
          </a:ln>
        </p:spPr>
      </p:pic>
      <p:sp>
        <p:nvSpPr>
          <p:cNvPr id="2" name="TextBox 1">
            <a:extLst>
              <a:ext uri="{FF2B5EF4-FFF2-40B4-BE49-F238E27FC236}">
                <a16:creationId xmlns:a16="http://schemas.microsoft.com/office/drawing/2014/main" id="{480D43FD-D1DD-DD46-B343-5332F5C97BA7}"/>
              </a:ext>
            </a:extLst>
          </p:cNvPr>
          <p:cNvSpPr txBox="1"/>
          <p:nvPr/>
        </p:nvSpPr>
        <p:spPr>
          <a:xfrm>
            <a:off x="4995887" y="3650682"/>
            <a:ext cx="2457917" cy="646331"/>
          </a:xfrm>
          <a:prstGeom prst="rect">
            <a:avLst/>
          </a:prstGeom>
          <a:noFill/>
        </p:spPr>
        <p:txBody>
          <a:bodyPr wrap="none" rtlCol="0">
            <a:spAutoFit/>
          </a:bodyPr>
          <a:lstStyle/>
          <a:p>
            <a:pPr algn="ctr"/>
            <a:r>
              <a:rPr lang="en-US" dirty="0">
                <a:solidFill>
                  <a:schemeClr val="bg1">
                    <a:lumMod val="10000"/>
                  </a:schemeClr>
                </a:solidFill>
              </a:rPr>
              <a:t>Dr. Alba Posligua Alban</a:t>
            </a:r>
          </a:p>
          <a:p>
            <a:pPr algn="ctr"/>
            <a:r>
              <a:rPr lang="en-US" dirty="0">
                <a:solidFill>
                  <a:schemeClr val="bg1">
                    <a:lumMod val="10000"/>
                  </a:schemeClr>
                </a:solidFill>
              </a:rPr>
              <a:t>2023-2024 Mohs Fellow</a:t>
            </a:r>
          </a:p>
        </p:txBody>
      </p:sp>
      <p:pic>
        <p:nvPicPr>
          <p:cNvPr id="6" name="Picture 5">
            <a:extLst>
              <a:ext uri="{FF2B5EF4-FFF2-40B4-BE49-F238E27FC236}">
                <a16:creationId xmlns:a16="http://schemas.microsoft.com/office/drawing/2014/main" id="{05DB7931-5D23-A94C-BE99-F6FE179F6FE8}"/>
              </a:ext>
            </a:extLst>
          </p:cNvPr>
          <p:cNvPicPr>
            <a:picLocks noChangeAspect="1"/>
          </p:cNvPicPr>
          <p:nvPr/>
        </p:nvPicPr>
        <p:blipFill>
          <a:blip r:embed="rId3"/>
          <a:srcRect/>
          <a:stretch/>
        </p:blipFill>
        <p:spPr>
          <a:xfrm rot="5400000">
            <a:off x="896061" y="2030820"/>
            <a:ext cx="1879563" cy="1248366"/>
          </a:xfrm>
          <a:prstGeom prst="rect">
            <a:avLst/>
          </a:prstGeom>
        </p:spPr>
      </p:pic>
      <p:sp>
        <p:nvSpPr>
          <p:cNvPr id="3" name="TextBox 2">
            <a:extLst>
              <a:ext uri="{FF2B5EF4-FFF2-40B4-BE49-F238E27FC236}">
                <a16:creationId xmlns:a16="http://schemas.microsoft.com/office/drawing/2014/main" id="{B66D63B3-C56A-48F6-B3A1-917C63762E66}"/>
              </a:ext>
            </a:extLst>
          </p:cNvPr>
          <p:cNvSpPr txBox="1"/>
          <p:nvPr/>
        </p:nvSpPr>
        <p:spPr>
          <a:xfrm>
            <a:off x="-269472" y="3594784"/>
            <a:ext cx="4210631" cy="646331"/>
          </a:xfrm>
          <a:prstGeom prst="rect">
            <a:avLst/>
          </a:prstGeom>
          <a:noFill/>
        </p:spPr>
        <p:txBody>
          <a:bodyPr wrap="square" rtlCol="0">
            <a:spAutoFit/>
          </a:bodyPr>
          <a:lstStyle/>
          <a:p>
            <a:pPr algn="ctr"/>
            <a:r>
              <a:rPr lang="en-US" dirty="0">
                <a:solidFill>
                  <a:schemeClr val="bg1">
                    <a:lumMod val="10000"/>
                  </a:schemeClr>
                </a:solidFill>
              </a:rPr>
              <a:t>Dr. Bianka Bubic</a:t>
            </a:r>
          </a:p>
          <a:p>
            <a:pPr algn="ctr"/>
            <a:r>
              <a:rPr lang="en-US" dirty="0">
                <a:solidFill>
                  <a:schemeClr val="bg1">
                    <a:lumMod val="10000"/>
                  </a:schemeClr>
                </a:solidFill>
              </a:rPr>
              <a:t>2023-2024 Clinical Research Fellow</a:t>
            </a:r>
          </a:p>
        </p:txBody>
      </p:sp>
      <p:pic>
        <p:nvPicPr>
          <p:cNvPr id="7" name="Picture 6">
            <a:extLst>
              <a:ext uri="{FF2B5EF4-FFF2-40B4-BE49-F238E27FC236}">
                <a16:creationId xmlns:a16="http://schemas.microsoft.com/office/drawing/2014/main" id="{11855732-D42D-4BB3-B9C7-36F99859D7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1377" y="4377831"/>
            <a:ext cx="1697612" cy="1724861"/>
          </a:xfrm>
          <a:prstGeom prst="rect">
            <a:avLst/>
          </a:prstGeom>
          <a:noFill/>
          <a:ln>
            <a:noFill/>
          </a:ln>
        </p:spPr>
      </p:pic>
      <p:sp>
        <p:nvSpPr>
          <p:cNvPr id="10" name="TextBox 9">
            <a:extLst>
              <a:ext uri="{FF2B5EF4-FFF2-40B4-BE49-F238E27FC236}">
                <a16:creationId xmlns:a16="http://schemas.microsoft.com/office/drawing/2014/main" id="{18C48DF2-07C1-429A-9CE0-9A5CFC87F1AE}"/>
              </a:ext>
            </a:extLst>
          </p:cNvPr>
          <p:cNvSpPr txBox="1"/>
          <p:nvPr/>
        </p:nvSpPr>
        <p:spPr>
          <a:xfrm>
            <a:off x="-126904" y="6102692"/>
            <a:ext cx="4068063" cy="646331"/>
          </a:xfrm>
          <a:prstGeom prst="rect">
            <a:avLst/>
          </a:prstGeom>
          <a:noFill/>
        </p:spPr>
        <p:txBody>
          <a:bodyPr wrap="square" rtlCol="0">
            <a:spAutoFit/>
          </a:bodyPr>
          <a:lstStyle/>
          <a:p>
            <a:pPr algn="ctr"/>
            <a:r>
              <a:rPr lang="en-US" sz="1800" dirty="0">
                <a:solidFill>
                  <a:schemeClr val="bg1">
                    <a:lumMod val="10000"/>
                  </a:schemeClr>
                </a:solidFill>
              </a:rPr>
              <a:t>Dr. </a:t>
            </a:r>
            <a:r>
              <a:rPr lang="en-US" dirty="0">
                <a:solidFill>
                  <a:schemeClr val="bg1">
                    <a:lumMod val="10000"/>
                  </a:schemeClr>
                </a:solidFill>
              </a:rPr>
              <a:t>Elham Zayed</a:t>
            </a:r>
            <a:endParaRPr lang="en-US" sz="1800" dirty="0">
              <a:solidFill>
                <a:schemeClr val="bg1">
                  <a:lumMod val="10000"/>
                </a:schemeClr>
              </a:solidFill>
            </a:endParaRPr>
          </a:p>
          <a:p>
            <a:pPr algn="ctr"/>
            <a:r>
              <a:rPr lang="en-US" sz="1800" dirty="0">
                <a:solidFill>
                  <a:schemeClr val="bg1">
                    <a:lumMod val="10000"/>
                  </a:schemeClr>
                </a:solidFill>
              </a:rPr>
              <a:t>2023-2024 Pediatric Dermatology Fellow</a:t>
            </a:r>
            <a:endParaRPr lang="en-US" dirty="0"/>
          </a:p>
        </p:txBody>
      </p:sp>
      <p:sp>
        <p:nvSpPr>
          <p:cNvPr id="12" name="TextBox 11">
            <a:extLst>
              <a:ext uri="{FF2B5EF4-FFF2-40B4-BE49-F238E27FC236}">
                <a16:creationId xmlns:a16="http://schemas.microsoft.com/office/drawing/2014/main" id="{FDAE7E62-C627-4B29-BE1F-824DC66B53CC}"/>
              </a:ext>
            </a:extLst>
          </p:cNvPr>
          <p:cNvSpPr txBox="1"/>
          <p:nvPr/>
        </p:nvSpPr>
        <p:spPr>
          <a:xfrm>
            <a:off x="4281909" y="6102692"/>
            <a:ext cx="4068062" cy="646331"/>
          </a:xfrm>
          <a:prstGeom prst="rect">
            <a:avLst/>
          </a:prstGeom>
          <a:noFill/>
        </p:spPr>
        <p:txBody>
          <a:bodyPr wrap="square" rtlCol="0">
            <a:spAutoFit/>
          </a:bodyPr>
          <a:lstStyle/>
          <a:p>
            <a:pPr algn="ctr"/>
            <a:r>
              <a:rPr lang="en-US" sz="1800" dirty="0">
                <a:solidFill>
                  <a:schemeClr val="bg1">
                    <a:lumMod val="10000"/>
                  </a:schemeClr>
                </a:solidFill>
              </a:rPr>
              <a:t>Dr. Andrew Krispinsky</a:t>
            </a:r>
          </a:p>
          <a:p>
            <a:pPr algn="ctr"/>
            <a:r>
              <a:rPr lang="en-US" sz="1800" dirty="0">
                <a:solidFill>
                  <a:schemeClr val="bg1">
                    <a:lumMod val="10000"/>
                  </a:schemeClr>
                </a:solidFill>
              </a:rPr>
              <a:t>2023-2024 Dermatopathology Fellow</a:t>
            </a:r>
            <a:endParaRPr lang="en-US" dirty="0"/>
          </a:p>
        </p:txBody>
      </p:sp>
      <p:pic>
        <p:nvPicPr>
          <p:cNvPr id="9" name="Picture 8">
            <a:extLst>
              <a:ext uri="{FF2B5EF4-FFF2-40B4-BE49-F238E27FC236}">
                <a16:creationId xmlns:a16="http://schemas.microsoft.com/office/drawing/2014/main" id="{669B5DE8-B06F-154A-6386-AA3E0BAD1A84}"/>
              </a:ext>
            </a:extLst>
          </p:cNvPr>
          <p:cNvPicPr>
            <a:picLocks noChangeAspect="1"/>
          </p:cNvPicPr>
          <p:nvPr/>
        </p:nvPicPr>
        <p:blipFill>
          <a:blip r:embed="rId5"/>
          <a:stretch>
            <a:fillRect/>
          </a:stretch>
        </p:blipFill>
        <p:spPr>
          <a:xfrm>
            <a:off x="5626167" y="4372605"/>
            <a:ext cx="1197355" cy="1724861"/>
          </a:xfrm>
          <a:prstGeom prst="rect">
            <a:avLst/>
          </a:prstGeom>
        </p:spPr>
      </p:pic>
    </p:spTree>
    <p:extLst>
      <p:ext uri="{BB962C8B-B14F-4D97-AF65-F5344CB8AC3E}">
        <p14:creationId xmlns:p14="http://schemas.microsoft.com/office/powerpoint/2010/main" val="388291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1562" y="2658372"/>
            <a:ext cx="7392275" cy="4354679"/>
          </a:xfrm>
          <a:prstGeom prst="rect">
            <a:avLst/>
          </a:prstGeom>
          <a:ln>
            <a:solidFill>
              <a:srgbClr val="FFFFFF"/>
            </a:solidFill>
          </a:ln>
        </p:spPr>
        <p:txBody>
          <a:bodyPr/>
          <a:lstStyle>
            <a:lvl1pPr marL="0" indent="0" algn="l" defTabSz="457200" rtl="0" eaLnBrk="1" latinLnBrk="0" hangingPunct="1">
              <a:lnSpc>
                <a:spcPts val="3440"/>
              </a:lnSpc>
              <a:spcBef>
                <a:spcPts val="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b="1" u="sng" dirty="0">
              <a:solidFill>
                <a:srgbClr val="FF0000"/>
              </a:solidFill>
            </a:endParaRPr>
          </a:p>
          <a:p>
            <a:pPr lvl="2"/>
            <a:r>
              <a:rPr lang="en-US" sz="2400" dirty="0">
                <a:solidFill>
                  <a:schemeClr val="tx2"/>
                </a:solidFill>
              </a:rPr>
              <a:t>Ohio Dermatological Association</a:t>
            </a:r>
          </a:p>
          <a:p>
            <a:pPr lvl="2"/>
            <a:r>
              <a:rPr lang="en-US" sz="2400" dirty="0">
                <a:solidFill>
                  <a:schemeClr val="tx2"/>
                </a:solidFill>
              </a:rPr>
              <a:t>American Academy of Dermatology</a:t>
            </a:r>
          </a:p>
          <a:p>
            <a:pPr lvl="2"/>
            <a:r>
              <a:rPr lang="en-US" sz="2400" dirty="0">
                <a:solidFill>
                  <a:schemeClr val="tx2"/>
                </a:solidFill>
              </a:rPr>
              <a:t>American Society for Dermatologic Surgery</a:t>
            </a:r>
          </a:p>
          <a:p>
            <a:pPr lvl="2"/>
            <a:r>
              <a:rPr lang="en-US" sz="2400" dirty="0">
                <a:solidFill>
                  <a:schemeClr val="tx2"/>
                </a:solidFill>
              </a:rPr>
              <a:t>Society for Pediatric Dermatology</a:t>
            </a:r>
          </a:p>
          <a:p>
            <a:pPr lvl="2"/>
            <a:r>
              <a:rPr lang="en-US" sz="2400" dirty="0">
                <a:solidFill>
                  <a:schemeClr val="tx2"/>
                </a:solidFill>
              </a:rPr>
              <a:t>American Contact Dermatitis Society</a:t>
            </a:r>
          </a:p>
          <a:p>
            <a:pPr lvl="2"/>
            <a:r>
              <a:rPr lang="en-US" sz="2400" dirty="0">
                <a:solidFill>
                  <a:schemeClr val="tx2"/>
                </a:solidFill>
              </a:rPr>
              <a:t>American College of Mohs Surgery</a:t>
            </a:r>
          </a:p>
          <a:p>
            <a:pPr lvl="2"/>
            <a:r>
              <a:rPr lang="en-US" sz="2400" dirty="0">
                <a:solidFill>
                  <a:schemeClr val="tx2"/>
                </a:solidFill>
              </a:rPr>
              <a:t>AADA Legislative Conference</a:t>
            </a:r>
          </a:p>
          <a:p>
            <a:pPr lvl="2"/>
            <a:endParaRPr lang="en-US" sz="2400" dirty="0"/>
          </a:p>
          <a:p>
            <a:pPr lvl="2"/>
            <a:endParaRPr lang="en-US" sz="2400" dirty="0"/>
          </a:p>
        </p:txBody>
      </p:sp>
      <p:sp>
        <p:nvSpPr>
          <p:cNvPr id="2" name="Title 1">
            <a:extLst>
              <a:ext uri="{FF2B5EF4-FFF2-40B4-BE49-F238E27FC236}">
                <a16:creationId xmlns:a16="http://schemas.microsoft.com/office/drawing/2014/main" id="{90B42654-302E-4E31-B545-25C29B2AA63B}"/>
              </a:ext>
            </a:extLst>
          </p:cNvPr>
          <p:cNvSpPr>
            <a:spLocks noGrp="1"/>
          </p:cNvSpPr>
          <p:nvPr>
            <p:ph type="title"/>
          </p:nvPr>
        </p:nvSpPr>
        <p:spPr>
          <a:xfrm>
            <a:off x="348996" y="1794162"/>
            <a:ext cx="7290054" cy="1499616"/>
          </a:xfrm>
        </p:spPr>
        <p:txBody>
          <a:bodyPr>
            <a:normAutofit/>
          </a:bodyPr>
          <a:lstStyle/>
          <a:p>
            <a:r>
              <a:rPr lang="en-US" sz="4400" u="sng" dirty="0">
                <a:solidFill>
                  <a:schemeClr val="bg1">
                    <a:lumMod val="10000"/>
                  </a:schemeClr>
                </a:solidFill>
              </a:rPr>
              <a:t>Conferences</a:t>
            </a:r>
            <a:br>
              <a:rPr lang="en-US" sz="4400" b="1" u="sng" dirty="0">
                <a:solidFill>
                  <a:srgbClr val="FF0000"/>
                </a:solidFill>
                <a:latin typeface="Fave Script Bold Pro" pitchFamily="2" charset="0"/>
              </a:rPr>
            </a:br>
            <a:endParaRPr lang="en-US" sz="4400" dirty="0"/>
          </a:p>
        </p:txBody>
      </p:sp>
    </p:spTree>
    <p:extLst>
      <p:ext uri="{BB962C8B-B14F-4D97-AF65-F5344CB8AC3E}">
        <p14:creationId xmlns:p14="http://schemas.microsoft.com/office/powerpoint/2010/main" val="131921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7DEB925-AFCA-4A40-B288-F1728C47C5F1}"/>
              </a:ext>
            </a:extLst>
          </p:cNvPr>
          <p:cNvPicPr>
            <a:picLocks noGrp="1" noChangeAspect="1"/>
          </p:cNvPicPr>
          <p:nvPr>
            <p:ph idx="14"/>
          </p:nvPr>
        </p:nvPicPr>
        <p:blipFill rotWithShape="1">
          <a:blip r:embed="rId2"/>
          <a:srcRect t="15198"/>
          <a:stretch/>
        </p:blipFill>
        <p:spPr>
          <a:xfrm>
            <a:off x="4163435" y="3895803"/>
            <a:ext cx="4459981" cy="2838128"/>
          </a:xfrm>
        </p:spPr>
      </p:pic>
      <p:pic>
        <p:nvPicPr>
          <p:cNvPr id="12" name="Content Placeholder 11">
            <a:extLst>
              <a:ext uri="{FF2B5EF4-FFF2-40B4-BE49-F238E27FC236}">
                <a16:creationId xmlns:a16="http://schemas.microsoft.com/office/drawing/2014/main" id="{9243F76D-1090-4F3C-A8D9-ECCEBBD38D8F}"/>
              </a:ext>
            </a:extLst>
          </p:cNvPr>
          <p:cNvPicPr>
            <a:picLocks noGrp="1" noChangeAspect="1"/>
          </p:cNvPicPr>
          <p:nvPr>
            <p:ph idx="15"/>
          </p:nvPr>
        </p:nvPicPr>
        <p:blipFill>
          <a:blip r:embed="rId3"/>
          <a:stretch>
            <a:fillRect/>
          </a:stretch>
        </p:blipFill>
        <p:spPr>
          <a:xfrm>
            <a:off x="4163435" y="340489"/>
            <a:ext cx="4459981" cy="3401193"/>
          </a:xfrm>
        </p:spPr>
      </p:pic>
      <p:sp>
        <p:nvSpPr>
          <p:cNvPr id="6" name="Title 5">
            <a:extLst>
              <a:ext uri="{FF2B5EF4-FFF2-40B4-BE49-F238E27FC236}">
                <a16:creationId xmlns:a16="http://schemas.microsoft.com/office/drawing/2014/main" id="{6BDB5252-5CBE-42E8-BF1E-AFCA1DEBFB00}"/>
              </a:ext>
            </a:extLst>
          </p:cNvPr>
          <p:cNvSpPr>
            <a:spLocks noGrp="1"/>
          </p:cNvSpPr>
          <p:nvPr>
            <p:ph type="title"/>
          </p:nvPr>
        </p:nvSpPr>
        <p:spPr>
          <a:xfrm>
            <a:off x="-154718" y="1079500"/>
            <a:ext cx="4180936" cy="624219"/>
          </a:xfrm>
        </p:spPr>
        <p:txBody>
          <a:bodyPr>
            <a:noAutofit/>
          </a:bodyPr>
          <a:lstStyle/>
          <a:p>
            <a:pPr algn="ctr"/>
            <a:r>
              <a:rPr lang="en-US" sz="3200" dirty="0">
                <a:solidFill>
                  <a:schemeClr val="bg1">
                    <a:lumMod val="10000"/>
                  </a:schemeClr>
                </a:solidFill>
                <a:latin typeface="+mn-lt"/>
              </a:rPr>
              <a:t>Ohio Dermatological Association</a:t>
            </a:r>
          </a:p>
        </p:txBody>
      </p:sp>
      <p:pic>
        <p:nvPicPr>
          <p:cNvPr id="13" name="Picture 12" descr="IMG9519791.jpg">
            <a:extLst>
              <a:ext uri="{FF2B5EF4-FFF2-40B4-BE49-F238E27FC236}">
                <a16:creationId xmlns:a16="http://schemas.microsoft.com/office/drawing/2014/main" id="{023CC4C4-671A-4B01-B39E-0491AED37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16" y="1902372"/>
            <a:ext cx="3623669" cy="4831559"/>
          </a:xfrm>
          <a:prstGeom prst="rect">
            <a:avLst/>
          </a:prstGeom>
        </p:spPr>
      </p:pic>
    </p:spTree>
    <p:extLst>
      <p:ext uri="{BB962C8B-B14F-4D97-AF65-F5344CB8AC3E}">
        <p14:creationId xmlns:p14="http://schemas.microsoft.com/office/powerpoint/2010/main" val="2166252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1DAFCB2-69EF-4AD7-BEC0-DBBAB9182301}"/>
              </a:ext>
            </a:extLst>
          </p:cNvPr>
          <p:cNvSpPr txBox="1"/>
          <p:nvPr/>
        </p:nvSpPr>
        <p:spPr>
          <a:xfrm>
            <a:off x="850616" y="1790023"/>
            <a:ext cx="2631515" cy="1200329"/>
          </a:xfrm>
          <a:prstGeom prst="rect">
            <a:avLst/>
          </a:prstGeom>
          <a:noFill/>
        </p:spPr>
        <p:txBody>
          <a:bodyPr wrap="square" rtlCol="0">
            <a:spAutoFit/>
          </a:bodyPr>
          <a:lstStyle/>
          <a:p>
            <a:pPr algn="ctr"/>
            <a:r>
              <a:rPr lang="en-US" sz="2400" dirty="0">
                <a:solidFill>
                  <a:schemeClr val="bg1">
                    <a:lumMod val="10000"/>
                  </a:schemeClr>
                </a:solidFill>
              </a:rPr>
              <a:t>American Academy</a:t>
            </a:r>
          </a:p>
          <a:p>
            <a:pPr algn="ctr"/>
            <a:r>
              <a:rPr lang="en-US" sz="2400" dirty="0">
                <a:solidFill>
                  <a:schemeClr val="bg1">
                    <a:lumMod val="10000"/>
                  </a:schemeClr>
                </a:solidFill>
              </a:rPr>
              <a:t> of</a:t>
            </a:r>
          </a:p>
          <a:p>
            <a:pPr algn="ctr"/>
            <a:r>
              <a:rPr lang="en-US" sz="2400" dirty="0">
                <a:solidFill>
                  <a:schemeClr val="bg1">
                    <a:lumMod val="10000"/>
                  </a:schemeClr>
                </a:solidFill>
              </a:rPr>
              <a:t>Dermatology </a:t>
            </a:r>
          </a:p>
        </p:txBody>
      </p:sp>
      <p:pic>
        <p:nvPicPr>
          <p:cNvPr id="4" name="Picture 3" descr="A group of people standing in front of a large white sign&#10;&#10;Description automatically generated with medium confidence">
            <a:extLst>
              <a:ext uri="{FF2B5EF4-FFF2-40B4-BE49-F238E27FC236}">
                <a16:creationId xmlns:a16="http://schemas.microsoft.com/office/drawing/2014/main" id="{38FC42BD-DEC5-1B26-BE09-F3DE2BB496D8}"/>
              </a:ext>
            </a:extLst>
          </p:cNvPr>
          <p:cNvPicPr>
            <a:picLocks noChangeAspect="1"/>
          </p:cNvPicPr>
          <p:nvPr/>
        </p:nvPicPr>
        <p:blipFill>
          <a:blip r:embed="rId2"/>
          <a:stretch>
            <a:fillRect/>
          </a:stretch>
        </p:blipFill>
        <p:spPr>
          <a:xfrm>
            <a:off x="380874" y="3361508"/>
            <a:ext cx="3791012" cy="3246054"/>
          </a:xfrm>
          <a:prstGeom prst="rect">
            <a:avLst/>
          </a:prstGeom>
        </p:spPr>
      </p:pic>
      <p:pic>
        <p:nvPicPr>
          <p:cNvPr id="9" name="Picture 8">
            <a:extLst>
              <a:ext uri="{FF2B5EF4-FFF2-40B4-BE49-F238E27FC236}">
                <a16:creationId xmlns:a16="http://schemas.microsoft.com/office/drawing/2014/main" id="{C20D0C83-3A70-CCD0-0BFB-6AFADF7C02FA}"/>
              </a:ext>
            </a:extLst>
          </p:cNvPr>
          <p:cNvPicPr>
            <a:picLocks noChangeAspect="1"/>
          </p:cNvPicPr>
          <p:nvPr/>
        </p:nvPicPr>
        <p:blipFill>
          <a:blip r:embed="rId3"/>
          <a:stretch>
            <a:fillRect/>
          </a:stretch>
        </p:blipFill>
        <p:spPr>
          <a:xfrm>
            <a:off x="4572000" y="3611946"/>
            <a:ext cx="3288553" cy="2892060"/>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30B9A7AA-12D5-371A-BEF8-10B3EDC806FD}"/>
              </a:ext>
            </a:extLst>
          </p:cNvPr>
          <p:cNvPicPr>
            <a:picLocks noChangeAspect="1"/>
          </p:cNvPicPr>
          <p:nvPr/>
        </p:nvPicPr>
        <p:blipFill>
          <a:blip r:embed="rId4"/>
          <a:stretch>
            <a:fillRect/>
          </a:stretch>
        </p:blipFill>
        <p:spPr>
          <a:xfrm>
            <a:off x="5228044" y="993500"/>
            <a:ext cx="3280229" cy="2460172"/>
          </a:xfrm>
          <a:prstGeom prst="rect">
            <a:avLst/>
          </a:prstGeom>
        </p:spPr>
      </p:pic>
    </p:spTree>
    <p:extLst>
      <p:ext uri="{BB962C8B-B14F-4D97-AF65-F5344CB8AC3E}">
        <p14:creationId xmlns:p14="http://schemas.microsoft.com/office/powerpoint/2010/main" val="3864703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E1BB26-DC04-4A2F-8431-8710385E8D89}"/>
              </a:ext>
            </a:extLst>
          </p:cNvPr>
          <p:cNvPicPr>
            <a:picLocks noGrp="1" noChangeAspect="1"/>
          </p:cNvPicPr>
          <p:nvPr>
            <p:ph type="pic" sz="quarter" idx="13"/>
          </p:nvPr>
        </p:nvPicPr>
        <p:blipFill>
          <a:blip r:embed="rId2"/>
          <a:srcRect l="14872" r="14872"/>
          <a:stretch>
            <a:fillRect/>
          </a:stretch>
        </p:blipFill>
        <p:spPr>
          <a:xfrm>
            <a:off x="47510" y="923936"/>
            <a:ext cx="2723301" cy="4160882"/>
          </a:xfrm>
        </p:spPr>
      </p:pic>
      <p:sp>
        <p:nvSpPr>
          <p:cNvPr id="6" name="Title 5">
            <a:extLst>
              <a:ext uri="{FF2B5EF4-FFF2-40B4-BE49-F238E27FC236}">
                <a16:creationId xmlns:a16="http://schemas.microsoft.com/office/drawing/2014/main" id="{167DD69D-591C-4A0E-8A81-FDADF4EA6552}"/>
              </a:ext>
            </a:extLst>
          </p:cNvPr>
          <p:cNvSpPr>
            <a:spLocks noGrp="1"/>
          </p:cNvSpPr>
          <p:nvPr>
            <p:ph type="title"/>
          </p:nvPr>
        </p:nvSpPr>
        <p:spPr>
          <a:xfrm>
            <a:off x="2661756" y="923936"/>
            <a:ext cx="3152300" cy="1595881"/>
          </a:xfrm>
        </p:spPr>
        <p:txBody>
          <a:bodyPr>
            <a:normAutofit/>
          </a:bodyPr>
          <a:lstStyle/>
          <a:p>
            <a:pPr algn="ctr"/>
            <a:r>
              <a:rPr lang="en-US" sz="2800" dirty="0">
                <a:solidFill>
                  <a:schemeClr val="bg1">
                    <a:lumMod val="10000"/>
                  </a:schemeClr>
                </a:solidFill>
                <a:latin typeface="+mn-lt"/>
              </a:rPr>
              <a:t>American Academy</a:t>
            </a:r>
            <a:br>
              <a:rPr lang="en-US" sz="2800" dirty="0">
                <a:solidFill>
                  <a:schemeClr val="bg1">
                    <a:lumMod val="10000"/>
                  </a:schemeClr>
                </a:solidFill>
                <a:latin typeface="+mn-lt"/>
              </a:rPr>
            </a:br>
            <a:r>
              <a:rPr lang="en-US" sz="2800" dirty="0">
                <a:solidFill>
                  <a:schemeClr val="bg1">
                    <a:lumMod val="10000"/>
                  </a:schemeClr>
                </a:solidFill>
                <a:latin typeface="+mn-lt"/>
              </a:rPr>
              <a:t>of  Dermatology</a:t>
            </a:r>
          </a:p>
        </p:txBody>
      </p:sp>
      <p:pic>
        <p:nvPicPr>
          <p:cNvPr id="12" name="Picture 11">
            <a:extLst>
              <a:ext uri="{FF2B5EF4-FFF2-40B4-BE49-F238E27FC236}">
                <a16:creationId xmlns:a16="http://schemas.microsoft.com/office/drawing/2014/main" id="{683A1AB5-09DC-403F-99A6-844BD8D78A48}"/>
              </a:ext>
            </a:extLst>
          </p:cNvPr>
          <p:cNvPicPr>
            <a:picLocks noChangeAspect="1"/>
          </p:cNvPicPr>
          <p:nvPr/>
        </p:nvPicPr>
        <p:blipFill rotWithShape="1">
          <a:blip r:embed="rId3"/>
          <a:srcRect t="10881"/>
          <a:stretch/>
        </p:blipFill>
        <p:spPr>
          <a:xfrm>
            <a:off x="5705000" y="338279"/>
            <a:ext cx="3304400" cy="3923666"/>
          </a:xfrm>
          <a:prstGeom prst="rect">
            <a:avLst/>
          </a:prstGeom>
        </p:spPr>
      </p:pic>
      <p:pic>
        <p:nvPicPr>
          <p:cNvPr id="10" name="Content Placeholder 9">
            <a:extLst>
              <a:ext uri="{FF2B5EF4-FFF2-40B4-BE49-F238E27FC236}">
                <a16:creationId xmlns:a16="http://schemas.microsoft.com/office/drawing/2014/main" id="{71F3118B-706D-4702-BD8F-C268A8F98AFC}"/>
              </a:ext>
            </a:extLst>
          </p:cNvPr>
          <p:cNvPicPr>
            <a:picLocks noGrp="1" noChangeAspect="1"/>
          </p:cNvPicPr>
          <p:nvPr>
            <p:ph idx="15"/>
          </p:nvPr>
        </p:nvPicPr>
        <p:blipFill>
          <a:blip r:embed="rId4"/>
          <a:stretch>
            <a:fillRect/>
          </a:stretch>
        </p:blipFill>
        <p:spPr>
          <a:xfrm>
            <a:off x="2351828" y="2697118"/>
            <a:ext cx="4440343" cy="4160882"/>
          </a:xfrm>
        </p:spPr>
      </p:pic>
    </p:spTree>
    <p:extLst>
      <p:ext uri="{BB962C8B-B14F-4D97-AF65-F5344CB8AC3E}">
        <p14:creationId xmlns:p14="http://schemas.microsoft.com/office/powerpoint/2010/main" val="217932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A152-8FE7-45A5-9A1B-EF6364444130}"/>
              </a:ext>
            </a:extLst>
          </p:cNvPr>
          <p:cNvSpPr>
            <a:spLocks noGrp="1"/>
          </p:cNvSpPr>
          <p:nvPr>
            <p:ph type="ctrTitle"/>
          </p:nvPr>
        </p:nvSpPr>
        <p:spPr>
          <a:xfrm>
            <a:off x="4356100" y="2794000"/>
            <a:ext cx="5156200" cy="2293138"/>
          </a:xfrm>
        </p:spPr>
        <p:txBody>
          <a:bodyPr>
            <a:normAutofit/>
          </a:bodyPr>
          <a:lstStyle/>
          <a:p>
            <a:pPr algn="l"/>
            <a:br>
              <a:rPr lang="en-US" dirty="0"/>
            </a:br>
            <a:endParaRPr lang="en-US" dirty="0"/>
          </a:p>
        </p:txBody>
      </p:sp>
      <p:sp>
        <p:nvSpPr>
          <p:cNvPr id="5" name="TextBox 4">
            <a:extLst>
              <a:ext uri="{FF2B5EF4-FFF2-40B4-BE49-F238E27FC236}">
                <a16:creationId xmlns:a16="http://schemas.microsoft.com/office/drawing/2014/main" id="{269D8C93-A425-4434-97F2-F477B60B2BEB}"/>
              </a:ext>
            </a:extLst>
          </p:cNvPr>
          <p:cNvSpPr txBox="1"/>
          <p:nvPr/>
        </p:nvSpPr>
        <p:spPr>
          <a:xfrm>
            <a:off x="2159000" y="2234494"/>
            <a:ext cx="6146800" cy="1477328"/>
          </a:xfrm>
          <a:prstGeom prst="rect">
            <a:avLst/>
          </a:prstGeom>
          <a:noFill/>
        </p:spPr>
        <p:txBody>
          <a:bodyPr wrap="square" rtlCol="0">
            <a:spAutoFit/>
          </a:bodyPr>
          <a:lstStyle/>
          <a:p>
            <a:pPr algn="l"/>
            <a:r>
              <a:rPr lang="en-US" b="0" i="0" dirty="0">
                <a:solidFill>
                  <a:schemeClr val="bg1">
                    <a:lumMod val="10000"/>
                  </a:schemeClr>
                </a:solidFill>
                <a:effectLst/>
                <a:latin typeface="Tw Cen MT" panose="020B0602020104020603" pitchFamily="34" charset="0"/>
              </a:rPr>
              <a:t>Joy L. Mosser, MD, is the Director of the Dermatology Residency Program at The Ohio State University College of Medicine. She is also an attending dermatologist at Nationwide Children’s Hospital and Assistant Professor of Clinical Pediatrics. Dr. Mosser is board certified in dermatology and pediatric dermatology.</a:t>
            </a:r>
          </a:p>
        </p:txBody>
      </p:sp>
      <p:sp>
        <p:nvSpPr>
          <p:cNvPr id="6" name="TextBox 5">
            <a:extLst>
              <a:ext uri="{FF2B5EF4-FFF2-40B4-BE49-F238E27FC236}">
                <a16:creationId xmlns:a16="http://schemas.microsoft.com/office/drawing/2014/main" id="{4AA2B7B8-F0C2-4F50-9F13-FD79193475C9}"/>
              </a:ext>
            </a:extLst>
          </p:cNvPr>
          <p:cNvSpPr txBox="1"/>
          <p:nvPr/>
        </p:nvSpPr>
        <p:spPr>
          <a:xfrm>
            <a:off x="2118821" y="5103257"/>
            <a:ext cx="6781800" cy="1200329"/>
          </a:xfrm>
          <a:prstGeom prst="rect">
            <a:avLst/>
          </a:prstGeom>
          <a:noFill/>
        </p:spPr>
        <p:txBody>
          <a:bodyPr wrap="square" rtlCol="0">
            <a:spAutoFit/>
          </a:bodyPr>
          <a:lstStyle/>
          <a:p>
            <a:r>
              <a:rPr lang="en-US" dirty="0">
                <a:solidFill>
                  <a:srgbClr val="333333"/>
                </a:solidFill>
                <a:latin typeface="Tw Cen MT" panose="020B0602020104020603" pitchFamily="34" charset="0"/>
              </a:rPr>
              <a:t>Kelly Tyler, MD, is the Assistant Director of the Dermatology Residency Program at OSU. She is</a:t>
            </a:r>
            <a:r>
              <a:rPr lang="en-US" b="0" i="0" dirty="0">
                <a:solidFill>
                  <a:srgbClr val="333333"/>
                </a:solidFill>
                <a:effectLst/>
                <a:latin typeface="Tw Cen MT" panose="020B0602020104020603" pitchFamily="34" charset="0"/>
              </a:rPr>
              <a:t> board certified in both dermatology and gynecology. Dr. Tyler specializes in treating dermatologic disease in pregnancy, vulvar diseases and dermatologic surgery. </a:t>
            </a:r>
            <a:endParaRPr lang="en-US" dirty="0">
              <a:latin typeface="Tw Cen MT" panose="020B0602020104020603" pitchFamily="34" charset="0"/>
            </a:endParaRPr>
          </a:p>
        </p:txBody>
      </p:sp>
      <p:pic>
        <p:nvPicPr>
          <p:cNvPr id="1026" name="Picture 2" descr="Kelly Tyler">
            <a:extLst>
              <a:ext uri="{FF2B5EF4-FFF2-40B4-BE49-F238E27FC236}">
                <a16:creationId xmlns:a16="http://schemas.microsoft.com/office/drawing/2014/main" id="{06E34A00-7F93-4649-9D12-5F8A5000C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939047"/>
            <a:ext cx="1689100" cy="1689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F2E7D2-332E-461C-91D1-04D9E29F747E}"/>
              </a:ext>
            </a:extLst>
          </p:cNvPr>
          <p:cNvSpPr txBox="1"/>
          <p:nvPr/>
        </p:nvSpPr>
        <p:spPr>
          <a:xfrm>
            <a:off x="876300" y="229853"/>
            <a:ext cx="2806700" cy="1446550"/>
          </a:xfrm>
          <a:prstGeom prst="rect">
            <a:avLst/>
          </a:prstGeom>
          <a:noFill/>
        </p:spPr>
        <p:txBody>
          <a:bodyPr wrap="square" rtlCol="0">
            <a:spAutoFit/>
          </a:bodyPr>
          <a:lstStyle/>
          <a:p>
            <a:r>
              <a:rPr lang="en-US" sz="4400" u="sng" dirty="0">
                <a:solidFill>
                  <a:schemeClr val="bg1">
                    <a:lumMod val="10000"/>
                  </a:schemeClr>
                </a:solidFill>
                <a:latin typeface="Tw Cen MT" panose="020B0602020104020603" pitchFamily="34" charset="0"/>
              </a:rPr>
              <a:t>Program Leadership</a:t>
            </a:r>
          </a:p>
        </p:txBody>
      </p:sp>
      <p:pic>
        <p:nvPicPr>
          <p:cNvPr id="14" name="Picture 13">
            <a:extLst>
              <a:ext uri="{FF2B5EF4-FFF2-40B4-BE49-F238E27FC236}">
                <a16:creationId xmlns:a16="http://schemas.microsoft.com/office/drawing/2014/main" id="{1CF04F83-7A52-4BC4-A5E0-9C774903009B}"/>
              </a:ext>
            </a:extLst>
          </p:cNvPr>
          <p:cNvPicPr>
            <a:picLocks noChangeAspect="1"/>
          </p:cNvPicPr>
          <p:nvPr/>
        </p:nvPicPr>
        <p:blipFill>
          <a:blip r:embed="rId3"/>
          <a:stretch>
            <a:fillRect/>
          </a:stretch>
        </p:blipFill>
        <p:spPr>
          <a:xfrm>
            <a:off x="552545" y="2092205"/>
            <a:ext cx="1523810" cy="1761905"/>
          </a:xfrm>
          <a:prstGeom prst="rect">
            <a:avLst/>
          </a:prstGeom>
        </p:spPr>
      </p:pic>
    </p:spTree>
    <p:extLst>
      <p:ext uri="{BB962C8B-B14F-4D97-AF65-F5344CB8AC3E}">
        <p14:creationId xmlns:p14="http://schemas.microsoft.com/office/powerpoint/2010/main" val="770244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589919-80FA-4880-8E8D-2F8BAD97181F}"/>
              </a:ext>
            </a:extLst>
          </p:cNvPr>
          <p:cNvSpPr>
            <a:spLocks noGrp="1"/>
          </p:cNvSpPr>
          <p:nvPr>
            <p:ph type="title"/>
          </p:nvPr>
        </p:nvSpPr>
        <p:spPr>
          <a:xfrm>
            <a:off x="391064" y="2498426"/>
            <a:ext cx="2453736" cy="1861147"/>
          </a:xfrm>
        </p:spPr>
        <p:txBody>
          <a:bodyPr>
            <a:noAutofit/>
          </a:bodyPr>
          <a:lstStyle/>
          <a:p>
            <a:r>
              <a:rPr lang="en-US" sz="2400" dirty="0">
                <a:solidFill>
                  <a:schemeClr val="bg1">
                    <a:lumMod val="10000"/>
                  </a:schemeClr>
                </a:solidFill>
                <a:latin typeface="+mn-lt"/>
              </a:rPr>
              <a:t>ASLMS 2023</a:t>
            </a:r>
          </a:p>
        </p:txBody>
      </p:sp>
      <p:pic>
        <p:nvPicPr>
          <p:cNvPr id="3" name="Picture 2" descr="A person and person standing in front of a wall with cactus&#10;&#10;Description automatically generated with medium confidence">
            <a:extLst>
              <a:ext uri="{FF2B5EF4-FFF2-40B4-BE49-F238E27FC236}">
                <a16:creationId xmlns:a16="http://schemas.microsoft.com/office/drawing/2014/main" id="{38CB46F5-E683-E78B-45B0-DD4AC5327FEB}"/>
              </a:ext>
            </a:extLst>
          </p:cNvPr>
          <p:cNvPicPr>
            <a:picLocks noChangeAspect="1"/>
          </p:cNvPicPr>
          <p:nvPr/>
        </p:nvPicPr>
        <p:blipFill>
          <a:blip r:embed="rId2"/>
          <a:stretch>
            <a:fillRect/>
          </a:stretch>
        </p:blipFill>
        <p:spPr>
          <a:xfrm>
            <a:off x="3094972" y="1506583"/>
            <a:ext cx="5657964" cy="4724400"/>
          </a:xfrm>
          <a:prstGeom prst="rect">
            <a:avLst/>
          </a:prstGeom>
        </p:spPr>
      </p:pic>
    </p:spTree>
    <p:extLst>
      <p:ext uri="{BB962C8B-B14F-4D97-AF65-F5344CB8AC3E}">
        <p14:creationId xmlns:p14="http://schemas.microsoft.com/office/powerpoint/2010/main" val="138876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3"/>
          </p:nvPr>
        </p:nvSpPr>
        <p:spPr>
          <a:xfrm>
            <a:off x="257056" y="1064050"/>
            <a:ext cx="8629887" cy="615959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lgn="ctr"/>
            <a:r>
              <a:rPr lang="en-US" u="sng" dirty="0">
                <a:solidFill>
                  <a:schemeClr val="bg1">
                    <a:lumMod val="10000"/>
                  </a:schemeClr>
                </a:solidFill>
                <a:latin typeface="+mj-lt"/>
              </a:rPr>
              <a:t>Things we love about OSU Dermatology</a:t>
            </a:r>
          </a:p>
          <a:p>
            <a:pPr lvl="1">
              <a:buFont typeface="Arial"/>
              <a:buChar char="•"/>
            </a:pPr>
            <a:r>
              <a:rPr lang="en-US" dirty="0">
                <a:solidFill>
                  <a:schemeClr val="bg1">
                    <a:lumMod val="10000"/>
                  </a:schemeClr>
                </a:solidFill>
              </a:rPr>
              <a:t> </a:t>
            </a:r>
            <a:r>
              <a:rPr lang="en-US" sz="2000" dirty="0">
                <a:solidFill>
                  <a:schemeClr val="bg1">
                    <a:lumMod val="10000"/>
                  </a:schemeClr>
                </a:solidFill>
              </a:rPr>
              <a:t>Diverse pathology with the care of many complex diseases</a:t>
            </a:r>
          </a:p>
          <a:p>
            <a:pPr lvl="1">
              <a:buFont typeface="Arial"/>
              <a:buChar char="•"/>
            </a:pPr>
            <a:r>
              <a:rPr lang="en-US" sz="2000" dirty="0">
                <a:solidFill>
                  <a:schemeClr val="bg1">
                    <a:lumMod val="10000"/>
                  </a:schemeClr>
                </a:solidFill>
              </a:rPr>
              <a:t> Close knit group of co-residents</a:t>
            </a:r>
          </a:p>
          <a:p>
            <a:pPr lvl="1">
              <a:buFont typeface="Arial"/>
              <a:buChar char="•"/>
            </a:pPr>
            <a:r>
              <a:rPr lang="en-US" sz="2000" dirty="0">
                <a:solidFill>
                  <a:schemeClr val="bg1">
                    <a:lumMod val="10000"/>
                  </a:schemeClr>
                </a:solidFill>
              </a:rPr>
              <a:t> Dedication to Community Outreach</a:t>
            </a:r>
          </a:p>
          <a:p>
            <a:pPr lvl="1">
              <a:buFont typeface="Arial"/>
              <a:buChar char="•"/>
            </a:pPr>
            <a:r>
              <a:rPr lang="en-US" sz="2000" dirty="0">
                <a:solidFill>
                  <a:schemeClr val="bg1">
                    <a:lumMod val="10000"/>
                  </a:schemeClr>
                </a:solidFill>
              </a:rPr>
              <a:t> Energetic faculty excited and dedicated to teaching</a:t>
            </a:r>
          </a:p>
          <a:p>
            <a:pPr lvl="1">
              <a:buFont typeface="Arial"/>
              <a:buChar char="•"/>
            </a:pPr>
            <a:r>
              <a:rPr lang="en-US" sz="2000" dirty="0">
                <a:solidFill>
                  <a:schemeClr val="bg1">
                    <a:lumMod val="10000"/>
                  </a:schemeClr>
                </a:solidFill>
              </a:rPr>
              <a:t> Numerous Specialty Clinics </a:t>
            </a:r>
          </a:p>
          <a:p>
            <a:pPr lvl="1">
              <a:buFont typeface="Arial"/>
              <a:buChar char="•"/>
            </a:pPr>
            <a:r>
              <a:rPr lang="en-US" sz="2000" dirty="0">
                <a:solidFill>
                  <a:schemeClr val="bg1">
                    <a:lumMod val="10000"/>
                  </a:schemeClr>
                </a:solidFill>
              </a:rPr>
              <a:t> Representation of all skin types</a:t>
            </a:r>
          </a:p>
          <a:p>
            <a:pPr lvl="1">
              <a:buFont typeface="Arial"/>
              <a:buChar char="•"/>
            </a:pPr>
            <a:r>
              <a:rPr lang="en-US" sz="2000" dirty="0">
                <a:solidFill>
                  <a:schemeClr val="bg1">
                    <a:lumMod val="10000"/>
                  </a:schemeClr>
                </a:solidFill>
              </a:rPr>
              <a:t> Pediatrics (with 4 Pediatric Dermatologists)</a:t>
            </a:r>
          </a:p>
          <a:p>
            <a:pPr lvl="1">
              <a:buFont typeface="Arial"/>
              <a:buChar char="•"/>
            </a:pPr>
            <a:r>
              <a:rPr lang="en-US" sz="2000" dirty="0">
                <a:solidFill>
                  <a:schemeClr val="bg1">
                    <a:lumMod val="10000"/>
                  </a:schemeClr>
                </a:solidFill>
              </a:rPr>
              <a:t> High-acuity and complex Inpatient Consult service</a:t>
            </a:r>
          </a:p>
          <a:p>
            <a:pPr lvl="1">
              <a:buFont typeface="Arial"/>
              <a:buChar char="•"/>
            </a:pPr>
            <a:r>
              <a:rPr lang="en-US" sz="2000" dirty="0">
                <a:solidFill>
                  <a:schemeClr val="bg1">
                    <a:lumMod val="10000"/>
                  </a:schemeClr>
                </a:solidFill>
              </a:rPr>
              <a:t> Fellowships in Pediatric Dermatology, Mohs, Clinical Research &amp; </a:t>
            </a:r>
          </a:p>
          <a:p>
            <a:pPr lvl="1"/>
            <a:r>
              <a:rPr lang="en-US" sz="2000" dirty="0">
                <a:solidFill>
                  <a:schemeClr val="bg1">
                    <a:lumMod val="10000"/>
                  </a:schemeClr>
                </a:solidFill>
              </a:rPr>
              <a:t>  Dermatopathology</a:t>
            </a:r>
          </a:p>
          <a:p>
            <a:pPr lvl="1">
              <a:buFont typeface="Arial"/>
              <a:buChar char="•"/>
            </a:pPr>
            <a:r>
              <a:rPr lang="en-US" sz="2000" dirty="0">
                <a:solidFill>
                  <a:schemeClr val="bg1">
                    <a:lumMod val="10000"/>
                  </a:schemeClr>
                </a:solidFill>
              </a:rPr>
              <a:t> Opportunities for research and conferences</a:t>
            </a:r>
          </a:p>
          <a:p>
            <a:pPr lvl="1">
              <a:buFont typeface="Arial"/>
              <a:buChar char="•"/>
            </a:pPr>
            <a:r>
              <a:rPr lang="en-US" sz="2000" dirty="0">
                <a:solidFill>
                  <a:schemeClr val="bg1">
                    <a:lumMod val="10000"/>
                  </a:schemeClr>
                </a:solidFill>
              </a:rPr>
              <a:t> The City of Columbus and being able to cheer for the Buckeyes!</a:t>
            </a:r>
          </a:p>
          <a:p>
            <a:pPr lvl="1">
              <a:buFont typeface="Arial"/>
              <a:buChar char="•"/>
            </a:pPr>
            <a:endParaRPr lang="en-US" dirty="0"/>
          </a:p>
          <a:p>
            <a:pPr lvl="1"/>
            <a:endParaRPr lang="en-US" dirty="0"/>
          </a:p>
        </p:txBody>
      </p:sp>
    </p:spTree>
    <p:extLst>
      <p:ext uri="{BB962C8B-B14F-4D97-AF65-F5344CB8AC3E}">
        <p14:creationId xmlns:p14="http://schemas.microsoft.com/office/powerpoint/2010/main" val="128609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DA4497-99C8-41DF-9CE2-D69616036914}"/>
              </a:ext>
            </a:extLst>
          </p:cNvPr>
          <p:cNvPicPr>
            <a:picLocks noChangeAspect="1"/>
          </p:cNvPicPr>
          <p:nvPr/>
        </p:nvPicPr>
        <p:blipFill>
          <a:blip r:embed="rId2"/>
          <a:srcRect/>
          <a:stretch/>
        </p:blipFill>
        <p:spPr>
          <a:xfrm>
            <a:off x="7053276" y="3947410"/>
            <a:ext cx="2000717" cy="2667622"/>
          </a:xfrm>
          <a:prstGeom prst="rect">
            <a:avLst/>
          </a:prstGeom>
        </p:spPr>
      </p:pic>
      <p:pic>
        <p:nvPicPr>
          <p:cNvPr id="3" name="Picture 2" descr="A picture containing indoor, person, floor, wall&#10;&#10;Description automatically generated">
            <a:extLst>
              <a:ext uri="{FF2B5EF4-FFF2-40B4-BE49-F238E27FC236}">
                <a16:creationId xmlns:a16="http://schemas.microsoft.com/office/drawing/2014/main" id="{D6F4779D-B376-8AE4-7BC2-DB25757CDFAF}"/>
              </a:ext>
            </a:extLst>
          </p:cNvPr>
          <p:cNvPicPr>
            <a:picLocks noChangeAspect="1"/>
          </p:cNvPicPr>
          <p:nvPr/>
        </p:nvPicPr>
        <p:blipFill>
          <a:blip r:embed="rId3"/>
          <a:stretch>
            <a:fillRect/>
          </a:stretch>
        </p:blipFill>
        <p:spPr>
          <a:xfrm>
            <a:off x="528501" y="3753457"/>
            <a:ext cx="2345327" cy="3127103"/>
          </a:xfrm>
          <a:prstGeom prst="rect">
            <a:avLst/>
          </a:prstGeom>
        </p:spPr>
      </p:pic>
      <p:pic>
        <p:nvPicPr>
          <p:cNvPr id="5" name="Picture 4" descr="A group of people with a dog&#10;&#10;Description automatically generated with medium confidence">
            <a:extLst>
              <a:ext uri="{FF2B5EF4-FFF2-40B4-BE49-F238E27FC236}">
                <a16:creationId xmlns:a16="http://schemas.microsoft.com/office/drawing/2014/main" id="{B8185C9F-659B-C829-1B26-4970FFE77DEA}"/>
              </a:ext>
            </a:extLst>
          </p:cNvPr>
          <p:cNvPicPr>
            <a:picLocks noChangeAspect="1"/>
          </p:cNvPicPr>
          <p:nvPr/>
        </p:nvPicPr>
        <p:blipFill>
          <a:blip r:embed="rId4"/>
          <a:stretch>
            <a:fillRect/>
          </a:stretch>
        </p:blipFill>
        <p:spPr>
          <a:xfrm>
            <a:off x="3279578" y="4081479"/>
            <a:ext cx="3294743" cy="2471057"/>
          </a:xfrm>
          <a:prstGeom prst="rect">
            <a:avLst/>
          </a:prstGeom>
        </p:spPr>
      </p:pic>
      <p:pic>
        <p:nvPicPr>
          <p:cNvPr id="8" name="Picture 7" descr="Two men standing in a hallway&#10;&#10;Description automatically generated with medium confidence">
            <a:extLst>
              <a:ext uri="{FF2B5EF4-FFF2-40B4-BE49-F238E27FC236}">
                <a16:creationId xmlns:a16="http://schemas.microsoft.com/office/drawing/2014/main" id="{1C0CF1B1-345F-959B-D19C-598B3125A18C}"/>
              </a:ext>
            </a:extLst>
          </p:cNvPr>
          <p:cNvPicPr>
            <a:picLocks noChangeAspect="1"/>
          </p:cNvPicPr>
          <p:nvPr/>
        </p:nvPicPr>
        <p:blipFill>
          <a:blip r:embed="rId5"/>
          <a:stretch>
            <a:fillRect/>
          </a:stretch>
        </p:blipFill>
        <p:spPr>
          <a:xfrm>
            <a:off x="694484" y="1027221"/>
            <a:ext cx="2013359" cy="2684479"/>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172C55FA-5DB9-CCCC-7570-3EE7AA45B4AB}"/>
              </a:ext>
            </a:extLst>
          </p:cNvPr>
          <p:cNvPicPr>
            <a:picLocks noChangeAspect="1"/>
          </p:cNvPicPr>
          <p:nvPr/>
        </p:nvPicPr>
        <p:blipFill>
          <a:blip r:embed="rId6"/>
          <a:stretch>
            <a:fillRect/>
          </a:stretch>
        </p:blipFill>
        <p:spPr>
          <a:xfrm>
            <a:off x="3034938" y="1280161"/>
            <a:ext cx="3074125" cy="2305594"/>
          </a:xfrm>
          <a:prstGeom prst="rect">
            <a:avLst/>
          </a:prstGeom>
        </p:spPr>
      </p:pic>
      <p:pic>
        <p:nvPicPr>
          <p:cNvPr id="16" name="Picture 15" descr="Two men standing next to each other&#10;&#10;Description automatically generated with medium confidence">
            <a:extLst>
              <a:ext uri="{FF2B5EF4-FFF2-40B4-BE49-F238E27FC236}">
                <a16:creationId xmlns:a16="http://schemas.microsoft.com/office/drawing/2014/main" id="{6CC4F758-3EC1-948F-A54D-327FA6E182DF}"/>
              </a:ext>
            </a:extLst>
          </p:cNvPr>
          <p:cNvPicPr>
            <a:picLocks noChangeAspect="1"/>
          </p:cNvPicPr>
          <p:nvPr/>
        </p:nvPicPr>
        <p:blipFill>
          <a:blip r:embed="rId7"/>
          <a:stretch>
            <a:fillRect/>
          </a:stretch>
        </p:blipFill>
        <p:spPr>
          <a:xfrm>
            <a:off x="6436159" y="1027221"/>
            <a:ext cx="2000717" cy="2667623"/>
          </a:xfrm>
          <a:prstGeom prst="rect">
            <a:avLst/>
          </a:prstGeom>
        </p:spPr>
      </p:pic>
    </p:spTree>
    <p:extLst>
      <p:ext uri="{BB962C8B-B14F-4D97-AF65-F5344CB8AC3E}">
        <p14:creationId xmlns:p14="http://schemas.microsoft.com/office/powerpoint/2010/main" val="3545434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2164693_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5500"/>
            <a:ext cx="3409950" cy="3429000"/>
          </a:xfrm>
          <a:prstGeom prst="rect">
            <a:avLst/>
          </a:prstGeom>
        </p:spPr>
      </p:pic>
      <p:sp>
        <p:nvSpPr>
          <p:cNvPr id="2" name="TextBox 1">
            <a:extLst>
              <a:ext uri="{FF2B5EF4-FFF2-40B4-BE49-F238E27FC236}">
                <a16:creationId xmlns:a16="http://schemas.microsoft.com/office/drawing/2014/main" id="{566AEFEB-B8BF-4775-AC1B-1661E5475BBC}"/>
              </a:ext>
            </a:extLst>
          </p:cNvPr>
          <p:cNvSpPr txBox="1"/>
          <p:nvPr/>
        </p:nvSpPr>
        <p:spPr>
          <a:xfrm>
            <a:off x="3409950" y="948690"/>
            <a:ext cx="5848350" cy="5909310"/>
          </a:xfrm>
          <a:prstGeom prst="rect">
            <a:avLst/>
          </a:prstGeom>
          <a:noFill/>
        </p:spPr>
        <p:txBody>
          <a:bodyPr wrap="square" rtlCol="0">
            <a:spAutoFit/>
          </a:bodyPr>
          <a:lstStyle/>
          <a:p>
            <a:pPr algn="l"/>
            <a:r>
              <a:rPr lang="en-US" b="1" i="0" dirty="0">
                <a:effectLst/>
                <a:latin typeface="Arial" panose="020B0604020202020204" pitchFamily="34" charset="0"/>
              </a:rPr>
              <a:t>Columbus</a:t>
            </a:r>
            <a:r>
              <a:rPr lang="en-US" b="0" i="0" dirty="0">
                <a:effectLst/>
                <a:latin typeface="Arial" panose="020B0604020202020204" pitchFamily="34" charset="0"/>
              </a:rPr>
              <a:t> </a:t>
            </a:r>
            <a:r>
              <a:rPr lang="en-US" b="0" i="0" dirty="0">
                <a:solidFill>
                  <a:schemeClr val="bg1">
                    <a:lumMod val="10000"/>
                  </a:schemeClr>
                </a:solidFill>
                <a:effectLst/>
                <a:latin typeface="Arial" panose="020B0604020202020204" pitchFamily="34" charset="0"/>
              </a:rPr>
              <a:t>is the </a:t>
            </a:r>
            <a:r>
              <a:rPr lang="en-US" dirty="0">
                <a:solidFill>
                  <a:schemeClr val="bg1">
                    <a:lumMod val="10000"/>
                  </a:schemeClr>
                </a:solidFill>
                <a:latin typeface="Arial" panose="020B0604020202020204" pitchFamily="34" charset="0"/>
              </a:rPr>
              <a:t>state capital</a:t>
            </a:r>
            <a:r>
              <a:rPr lang="en-US" b="0" i="0" dirty="0">
                <a:solidFill>
                  <a:schemeClr val="bg1">
                    <a:lumMod val="10000"/>
                  </a:schemeClr>
                </a:solidFill>
                <a:effectLst/>
                <a:latin typeface="Arial" panose="020B0604020202020204" pitchFamily="34" charset="0"/>
              </a:rPr>
              <a:t> and the </a:t>
            </a:r>
            <a:r>
              <a:rPr lang="en-US" dirty="0">
                <a:solidFill>
                  <a:schemeClr val="bg1">
                    <a:lumMod val="10000"/>
                  </a:schemeClr>
                </a:solidFill>
                <a:latin typeface="Arial" panose="020B0604020202020204" pitchFamily="34" charset="0"/>
              </a:rPr>
              <a:t>most populous city</a:t>
            </a:r>
            <a:r>
              <a:rPr lang="en-US" b="0" i="0" dirty="0">
                <a:solidFill>
                  <a:schemeClr val="bg1">
                    <a:lumMod val="10000"/>
                  </a:schemeClr>
                </a:solidFill>
                <a:effectLst/>
                <a:latin typeface="Arial" panose="020B0604020202020204" pitchFamily="34" charset="0"/>
              </a:rPr>
              <a:t> in the state of </a:t>
            </a:r>
            <a:r>
              <a:rPr lang="en-US" dirty="0">
                <a:solidFill>
                  <a:schemeClr val="bg1">
                    <a:lumMod val="10000"/>
                  </a:schemeClr>
                </a:solidFill>
                <a:latin typeface="Arial" panose="020B0604020202020204" pitchFamily="34" charset="0"/>
              </a:rPr>
              <a:t>Ohio</a:t>
            </a:r>
            <a:r>
              <a:rPr lang="en-US" b="0" i="0" dirty="0">
                <a:solidFill>
                  <a:schemeClr val="bg1">
                    <a:lumMod val="10000"/>
                  </a:schemeClr>
                </a:solidFill>
                <a:effectLst/>
                <a:latin typeface="Arial" panose="020B0604020202020204" pitchFamily="34" charset="0"/>
              </a:rPr>
              <a:t>. It is the </a:t>
            </a:r>
            <a:r>
              <a:rPr lang="en-US" dirty="0">
                <a:solidFill>
                  <a:schemeClr val="bg1">
                    <a:lumMod val="10000"/>
                  </a:schemeClr>
                </a:solidFill>
                <a:latin typeface="Arial" panose="020B0604020202020204" pitchFamily="34" charset="0"/>
              </a:rPr>
              <a:t>14th-most populous city</a:t>
            </a:r>
            <a:r>
              <a:rPr lang="en-US" b="0" i="0" dirty="0">
                <a:solidFill>
                  <a:schemeClr val="bg1">
                    <a:lumMod val="10000"/>
                  </a:schemeClr>
                </a:solidFill>
                <a:effectLst/>
                <a:latin typeface="Arial" panose="020B0604020202020204" pitchFamily="34" charset="0"/>
              </a:rPr>
              <a:t> in the U.S., the second-most populous city in the </a:t>
            </a:r>
            <a:r>
              <a:rPr lang="en-US" dirty="0">
                <a:solidFill>
                  <a:schemeClr val="bg1">
                    <a:lumMod val="10000"/>
                  </a:schemeClr>
                </a:solidFill>
                <a:latin typeface="Arial" panose="020B0604020202020204" pitchFamily="34" charset="0"/>
              </a:rPr>
              <a:t>Midwest,</a:t>
            </a:r>
            <a:r>
              <a:rPr lang="en-US" b="0" i="0" dirty="0">
                <a:solidFill>
                  <a:schemeClr val="bg1">
                    <a:lumMod val="10000"/>
                  </a:schemeClr>
                </a:solidFill>
                <a:effectLst/>
                <a:latin typeface="Arial" panose="020B0604020202020204" pitchFamily="34" charset="0"/>
              </a:rPr>
              <a:t> after </a:t>
            </a:r>
            <a:r>
              <a:rPr lang="en-US" dirty="0">
                <a:solidFill>
                  <a:schemeClr val="bg1">
                    <a:lumMod val="10000"/>
                  </a:schemeClr>
                </a:solidFill>
                <a:latin typeface="Arial" panose="020B0604020202020204" pitchFamily="34" charset="0"/>
              </a:rPr>
              <a:t>Chicago,</a:t>
            </a:r>
            <a:r>
              <a:rPr lang="en-US" b="0" i="0" dirty="0">
                <a:solidFill>
                  <a:schemeClr val="bg1">
                    <a:lumMod val="10000"/>
                  </a:schemeClr>
                </a:solidFill>
                <a:effectLst/>
                <a:latin typeface="Arial" panose="020B0604020202020204" pitchFamily="34" charset="0"/>
              </a:rPr>
              <a:t> and the third-most populous state capital. </a:t>
            </a:r>
          </a:p>
          <a:p>
            <a:pPr algn="l"/>
            <a:endParaRPr lang="en-US" b="0" i="0" dirty="0">
              <a:solidFill>
                <a:schemeClr val="bg1">
                  <a:lumMod val="10000"/>
                </a:schemeClr>
              </a:solidFill>
              <a:effectLst/>
              <a:latin typeface="Arial" panose="020B0604020202020204" pitchFamily="34" charset="0"/>
            </a:endParaRPr>
          </a:p>
          <a:p>
            <a:pPr algn="l"/>
            <a:r>
              <a:rPr lang="en-US" b="0" i="0" dirty="0">
                <a:solidFill>
                  <a:schemeClr val="bg1">
                    <a:lumMod val="10000"/>
                  </a:schemeClr>
                </a:solidFill>
                <a:effectLst/>
                <a:latin typeface="Arial" panose="020B0604020202020204" pitchFamily="34" charset="0"/>
              </a:rPr>
              <a:t>The city has a diverse economy based on education, government, insurance, banking, defense, aviation, food, clothes, logistics, steel, energy, medical research, health care, hospitality, retail, and technology. The metropolitan area is home to the </a:t>
            </a:r>
            <a:r>
              <a:rPr lang="en-US" dirty="0">
                <a:solidFill>
                  <a:schemeClr val="bg1">
                    <a:lumMod val="10000"/>
                  </a:schemeClr>
                </a:solidFill>
                <a:latin typeface="Arial" panose="020B0604020202020204" pitchFamily="34" charset="0"/>
              </a:rPr>
              <a:t>Battelle Memorial Institute,</a:t>
            </a:r>
            <a:r>
              <a:rPr lang="en-US" b="0" i="0" dirty="0">
                <a:solidFill>
                  <a:schemeClr val="bg1">
                    <a:lumMod val="10000"/>
                  </a:schemeClr>
                </a:solidFill>
                <a:effectLst/>
                <a:latin typeface="Arial" panose="020B0604020202020204" pitchFamily="34" charset="0"/>
              </a:rPr>
              <a:t> the world's largest private research and development foundation; </a:t>
            </a:r>
            <a:r>
              <a:rPr lang="en-US" dirty="0">
                <a:solidFill>
                  <a:schemeClr val="bg1">
                    <a:lumMod val="10000"/>
                  </a:schemeClr>
                </a:solidFill>
                <a:latin typeface="Arial" panose="020B0604020202020204" pitchFamily="34" charset="0"/>
              </a:rPr>
              <a:t>Chemical Abstracts Service,</a:t>
            </a:r>
            <a:r>
              <a:rPr lang="en-US" b="0" i="0" dirty="0">
                <a:solidFill>
                  <a:schemeClr val="bg1">
                    <a:lumMod val="10000"/>
                  </a:schemeClr>
                </a:solidFill>
                <a:effectLst/>
                <a:latin typeface="Arial" panose="020B0604020202020204" pitchFamily="34" charset="0"/>
              </a:rPr>
              <a:t> the world's largest clearinghouse of chemical information; and the </a:t>
            </a:r>
            <a:r>
              <a:rPr lang="en-US" dirty="0">
                <a:solidFill>
                  <a:schemeClr val="bg1">
                    <a:lumMod val="10000"/>
                  </a:schemeClr>
                </a:solidFill>
                <a:latin typeface="Arial" panose="020B0604020202020204" pitchFamily="34" charset="0"/>
              </a:rPr>
              <a:t>Ohio State University,</a:t>
            </a:r>
            <a:r>
              <a:rPr lang="en-US" b="0" i="0" dirty="0">
                <a:solidFill>
                  <a:schemeClr val="bg1">
                    <a:lumMod val="10000"/>
                  </a:schemeClr>
                </a:solidFill>
                <a:effectLst/>
                <a:latin typeface="Arial" panose="020B0604020202020204" pitchFamily="34" charset="0"/>
              </a:rPr>
              <a:t> one of the </a:t>
            </a:r>
            <a:r>
              <a:rPr lang="en-US" dirty="0">
                <a:solidFill>
                  <a:schemeClr val="bg1">
                    <a:lumMod val="10000"/>
                  </a:schemeClr>
                </a:solidFill>
                <a:latin typeface="Arial" panose="020B0604020202020204" pitchFamily="34" charset="0"/>
              </a:rPr>
              <a:t>largest universities in the United States</a:t>
            </a:r>
            <a:r>
              <a:rPr lang="en-US" b="0" i="0" dirty="0">
                <a:solidFill>
                  <a:schemeClr val="bg1">
                    <a:lumMod val="10000"/>
                  </a:schemeClr>
                </a:solidFill>
                <a:effectLst/>
                <a:latin typeface="Arial" panose="020B0604020202020204" pitchFamily="34" charset="0"/>
              </a:rPr>
              <a:t>. As of 2021, the Greater Columbus area is home to the headquarters of six corporations in the U.S. </a:t>
            </a:r>
            <a:r>
              <a:rPr lang="en-US" dirty="0">
                <a:solidFill>
                  <a:schemeClr val="bg1">
                    <a:lumMod val="10000"/>
                  </a:schemeClr>
                </a:solidFill>
                <a:latin typeface="Arial" panose="020B0604020202020204" pitchFamily="34" charset="0"/>
              </a:rPr>
              <a:t>Fortune 500</a:t>
            </a:r>
            <a:r>
              <a:rPr lang="en-US" b="0" i="0" dirty="0">
                <a:solidFill>
                  <a:schemeClr val="bg1">
                    <a:lumMod val="10000"/>
                  </a:schemeClr>
                </a:solidFill>
                <a:effectLst/>
                <a:latin typeface="Arial" panose="020B0604020202020204" pitchFamily="34" charset="0"/>
              </a:rPr>
              <a:t>: </a:t>
            </a:r>
            <a:r>
              <a:rPr lang="en-US" dirty="0">
                <a:solidFill>
                  <a:schemeClr val="bg1">
                    <a:lumMod val="10000"/>
                  </a:schemeClr>
                </a:solidFill>
                <a:latin typeface="Arial" panose="020B0604020202020204" pitchFamily="34" charset="0"/>
              </a:rPr>
              <a:t>Cardinal Health</a:t>
            </a:r>
            <a:r>
              <a:rPr lang="en-US" b="0" i="0" dirty="0">
                <a:solidFill>
                  <a:schemeClr val="bg1">
                    <a:lumMod val="10000"/>
                  </a:schemeClr>
                </a:solidFill>
                <a:effectLst/>
                <a:latin typeface="Arial" panose="020B0604020202020204" pitchFamily="34" charset="0"/>
              </a:rPr>
              <a:t>, </a:t>
            </a:r>
            <a:r>
              <a:rPr lang="en-US" dirty="0">
                <a:solidFill>
                  <a:schemeClr val="bg1">
                    <a:lumMod val="10000"/>
                  </a:schemeClr>
                </a:solidFill>
                <a:latin typeface="Arial" panose="020B0604020202020204" pitchFamily="34" charset="0"/>
              </a:rPr>
              <a:t>American Electric Power</a:t>
            </a:r>
            <a:r>
              <a:rPr lang="en-US" b="0" i="0" dirty="0">
                <a:solidFill>
                  <a:schemeClr val="bg1">
                    <a:lumMod val="10000"/>
                  </a:schemeClr>
                </a:solidFill>
                <a:effectLst/>
                <a:latin typeface="Arial" panose="020B0604020202020204" pitchFamily="34" charset="0"/>
              </a:rPr>
              <a:t>, </a:t>
            </a:r>
            <a:r>
              <a:rPr lang="en-US" dirty="0">
                <a:solidFill>
                  <a:schemeClr val="bg1">
                    <a:lumMod val="10000"/>
                  </a:schemeClr>
                </a:solidFill>
                <a:latin typeface="Arial" panose="020B0604020202020204" pitchFamily="34" charset="0"/>
              </a:rPr>
              <a:t>L Brands</a:t>
            </a:r>
            <a:r>
              <a:rPr lang="en-US" b="0" i="0" dirty="0">
                <a:solidFill>
                  <a:schemeClr val="bg1">
                    <a:lumMod val="10000"/>
                  </a:schemeClr>
                </a:solidFill>
                <a:effectLst/>
                <a:latin typeface="Arial" panose="020B0604020202020204" pitchFamily="34" charset="0"/>
              </a:rPr>
              <a:t>, </a:t>
            </a:r>
            <a:r>
              <a:rPr lang="en-US" dirty="0">
                <a:solidFill>
                  <a:schemeClr val="bg1">
                    <a:lumMod val="10000"/>
                  </a:schemeClr>
                </a:solidFill>
                <a:latin typeface="Arial" panose="020B0604020202020204" pitchFamily="34" charset="0"/>
              </a:rPr>
              <a:t>Nationwide</a:t>
            </a:r>
            <a:r>
              <a:rPr lang="en-US" b="0" i="0" dirty="0">
                <a:solidFill>
                  <a:schemeClr val="bg1">
                    <a:lumMod val="10000"/>
                  </a:schemeClr>
                </a:solidFill>
                <a:effectLst/>
                <a:latin typeface="Arial" panose="020B0604020202020204" pitchFamily="34" charset="0"/>
              </a:rPr>
              <a:t>, </a:t>
            </a:r>
            <a:r>
              <a:rPr lang="en-US" dirty="0">
                <a:solidFill>
                  <a:schemeClr val="bg1">
                    <a:lumMod val="10000"/>
                  </a:schemeClr>
                </a:solidFill>
                <a:latin typeface="Arial" panose="020B0604020202020204" pitchFamily="34" charset="0"/>
              </a:rPr>
              <a:t>Alliance Data</a:t>
            </a:r>
            <a:r>
              <a:rPr lang="en-US" b="0" i="0" dirty="0">
                <a:solidFill>
                  <a:schemeClr val="bg1">
                    <a:lumMod val="10000"/>
                  </a:schemeClr>
                </a:solidFill>
                <a:effectLst/>
                <a:latin typeface="Arial" panose="020B0604020202020204" pitchFamily="34" charset="0"/>
              </a:rPr>
              <a:t>, and </a:t>
            </a:r>
            <a:r>
              <a:rPr lang="en-US" dirty="0">
                <a:solidFill>
                  <a:schemeClr val="bg1">
                    <a:lumMod val="10000"/>
                  </a:schemeClr>
                </a:solidFill>
                <a:latin typeface="Arial" panose="020B0604020202020204" pitchFamily="34" charset="0"/>
              </a:rPr>
              <a:t>Huntington Bancshares</a:t>
            </a:r>
            <a:r>
              <a:rPr lang="en-US" b="0" i="0" dirty="0">
                <a:solidFill>
                  <a:schemeClr val="bg1">
                    <a:lumMod val="10000"/>
                  </a:schemeClr>
                </a:solidFill>
                <a:effectLst/>
                <a:latin typeface="Arial" panose="020B0604020202020204" pitchFamily="34" charset="0"/>
              </a:rPr>
              <a:t>.</a:t>
            </a:r>
          </a:p>
        </p:txBody>
      </p:sp>
      <p:sp>
        <p:nvSpPr>
          <p:cNvPr id="3" name="TextBox 2">
            <a:extLst>
              <a:ext uri="{FF2B5EF4-FFF2-40B4-BE49-F238E27FC236}">
                <a16:creationId xmlns:a16="http://schemas.microsoft.com/office/drawing/2014/main" id="{C9D77881-8018-4CCF-901A-1321DB4571C4}"/>
              </a:ext>
            </a:extLst>
          </p:cNvPr>
          <p:cNvSpPr txBox="1"/>
          <p:nvPr/>
        </p:nvSpPr>
        <p:spPr>
          <a:xfrm>
            <a:off x="304800" y="772061"/>
            <a:ext cx="3365500" cy="1323439"/>
          </a:xfrm>
          <a:prstGeom prst="rect">
            <a:avLst/>
          </a:prstGeom>
          <a:noFill/>
        </p:spPr>
        <p:txBody>
          <a:bodyPr wrap="square" rtlCol="0">
            <a:spAutoFit/>
          </a:bodyPr>
          <a:lstStyle/>
          <a:p>
            <a:r>
              <a:rPr lang="en-US" sz="4000" dirty="0">
                <a:solidFill>
                  <a:schemeClr val="bg1">
                    <a:lumMod val="10000"/>
                  </a:schemeClr>
                </a:solidFill>
                <a:latin typeface="+mj-lt"/>
              </a:rPr>
              <a:t>Columbus </a:t>
            </a:r>
          </a:p>
          <a:p>
            <a:r>
              <a:rPr lang="en-US" sz="4000" dirty="0">
                <a:solidFill>
                  <a:schemeClr val="bg1">
                    <a:lumMod val="10000"/>
                  </a:schemeClr>
                </a:solidFill>
                <a:latin typeface="+mj-lt"/>
              </a:rPr>
              <a:t>At-A-Glance</a:t>
            </a:r>
          </a:p>
        </p:txBody>
      </p:sp>
    </p:spTree>
    <p:extLst>
      <p:ext uri="{BB962C8B-B14F-4D97-AF65-F5344CB8AC3E}">
        <p14:creationId xmlns:p14="http://schemas.microsoft.com/office/powerpoint/2010/main" val="932166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C486F-90BA-4803-9C7B-96B511250945}"/>
              </a:ext>
            </a:extLst>
          </p:cNvPr>
          <p:cNvPicPr>
            <a:picLocks noChangeAspect="1"/>
          </p:cNvPicPr>
          <p:nvPr/>
        </p:nvPicPr>
        <p:blipFill>
          <a:blip r:embed="rId2"/>
          <a:stretch>
            <a:fillRect/>
          </a:stretch>
        </p:blipFill>
        <p:spPr>
          <a:xfrm>
            <a:off x="4069255" y="1012927"/>
            <a:ext cx="4527857" cy="5659821"/>
          </a:xfrm>
          <a:prstGeom prst="rect">
            <a:avLst/>
          </a:prstGeom>
        </p:spPr>
      </p:pic>
      <p:sp>
        <p:nvSpPr>
          <p:cNvPr id="2" name="TextBox 1">
            <a:extLst>
              <a:ext uri="{FF2B5EF4-FFF2-40B4-BE49-F238E27FC236}">
                <a16:creationId xmlns:a16="http://schemas.microsoft.com/office/drawing/2014/main" id="{2EC7F718-EA3B-4865-B7AA-C522DC9834F1}"/>
              </a:ext>
            </a:extLst>
          </p:cNvPr>
          <p:cNvSpPr txBox="1"/>
          <p:nvPr/>
        </p:nvSpPr>
        <p:spPr>
          <a:xfrm>
            <a:off x="101600" y="1140092"/>
            <a:ext cx="3967656" cy="6217087"/>
          </a:xfrm>
          <a:prstGeom prst="rect">
            <a:avLst/>
          </a:prstGeom>
          <a:noFill/>
        </p:spPr>
        <p:txBody>
          <a:bodyPr wrap="square" rtlCol="0">
            <a:spAutoFit/>
          </a:bodyPr>
          <a:lstStyle/>
          <a:p>
            <a:r>
              <a:rPr lang="en-US" sz="4000" dirty="0">
                <a:solidFill>
                  <a:schemeClr val="bg1">
                    <a:lumMod val="10000"/>
                  </a:schemeClr>
                </a:solidFill>
                <a:latin typeface="+mj-lt"/>
              </a:rPr>
              <a:t>Thank you for joining us! </a:t>
            </a:r>
          </a:p>
          <a:p>
            <a:endParaRPr lang="en-US" sz="2000" dirty="0"/>
          </a:p>
          <a:p>
            <a:r>
              <a:rPr lang="en-US" sz="2000" dirty="0">
                <a:solidFill>
                  <a:schemeClr val="bg1">
                    <a:lumMod val="10000"/>
                  </a:schemeClr>
                </a:solidFill>
              </a:rPr>
              <a:t>Please click the links below to take a tour of our facilities, enjoy a tour of our wonderful city and diverse culture and sign up to receive a Visitor Guide!</a:t>
            </a:r>
            <a:endParaRPr lang="en-US" sz="2000" dirty="0">
              <a:solidFill>
                <a:schemeClr val="bg1">
                  <a:lumMod val="10000"/>
                </a:schemeClr>
              </a:solidFill>
              <a:hlinkClick r:id="rId3">
                <a:extLst>
                  <a:ext uri="{A12FA001-AC4F-418D-AE19-62706E023703}">
                    <ahyp:hlinkClr xmlns:ahyp="http://schemas.microsoft.com/office/drawing/2018/hyperlinkcolor" val="tx"/>
                  </a:ext>
                </a:extLst>
              </a:hlinkClick>
            </a:endParaRPr>
          </a:p>
          <a:p>
            <a:endParaRPr lang="en-US" dirty="0">
              <a:solidFill>
                <a:srgbClr val="919191"/>
              </a:solidFill>
              <a:hlinkClick r:id="rId3">
                <a:extLst>
                  <a:ext uri="{A12FA001-AC4F-418D-AE19-62706E023703}">
                    <ahyp:hlinkClr xmlns:ahyp="http://schemas.microsoft.com/office/drawing/2018/hyperlinkcolor" val="tx"/>
                  </a:ext>
                </a:extLst>
              </a:hlinkClick>
            </a:endParaRPr>
          </a:p>
          <a:p>
            <a:r>
              <a:rPr lang="en-US" dirty="0">
                <a:solidFill>
                  <a:srgbClr val="919191"/>
                </a:solidFill>
                <a:hlinkClick r:id="rId3"/>
              </a:rPr>
              <a:t>Ohio State Dermatology Facilities Tour</a:t>
            </a:r>
            <a:endParaRPr lang="en-US" dirty="0">
              <a:solidFill>
                <a:srgbClr val="919191"/>
              </a:solidFill>
            </a:endParaRPr>
          </a:p>
          <a:p>
            <a:endParaRPr lang="en-US" dirty="0">
              <a:solidFill>
                <a:srgbClr val="919191"/>
              </a:solidFill>
            </a:endParaRPr>
          </a:p>
          <a:p>
            <a:r>
              <a:rPr lang="en-US" dirty="0">
                <a:hlinkClick r:id="rId4"/>
              </a:rPr>
              <a:t>Experience Columbus Tour</a:t>
            </a:r>
            <a:endParaRPr lang="en-US" dirty="0"/>
          </a:p>
          <a:p>
            <a:endParaRPr lang="en-US" dirty="0">
              <a:solidFill>
                <a:srgbClr val="919191"/>
              </a:solidFill>
            </a:endParaRPr>
          </a:p>
          <a:p>
            <a:r>
              <a:rPr lang="en-US" dirty="0">
                <a:solidFill>
                  <a:srgbClr val="919191"/>
                </a:solidFill>
                <a:hlinkClick r:id="rId5"/>
              </a:rPr>
              <a:t>CBUS Soul </a:t>
            </a:r>
            <a:endParaRPr lang="en-US" dirty="0">
              <a:solidFill>
                <a:srgbClr val="919191"/>
              </a:solidFill>
            </a:endParaRPr>
          </a:p>
          <a:p>
            <a:endParaRPr lang="en-US" dirty="0">
              <a:solidFill>
                <a:srgbClr val="919191"/>
              </a:solidFill>
            </a:endParaRPr>
          </a:p>
          <a:p>
            <a:r>
              <a:rPr lang="en-US" dirty="0">
                <a:solidFill>
                  <a:srgbClr val="919191"/>
                </a:solidFill>
                <a:hlinkClick r:id="rId6"/>
              </a:rPr>
              <a:t>Sign Up for a Visitor Guide</a:t>
            </a:r>
            <a:endParaRPr lang="en-US" dirty="0">
              <a:solidFill>
                <a:srgbClr val="919191"/>
              </a:solidFill>
            </a:endParaRPr>
          </a:p>
          <a:p>
            <a:endParaRPr lang="en-US" dirty="0">
              <a:solidFill>
                <a:srgbClr val="919191"/>
              </a:solidFill>
            </a:endParaRPr>
          </a:p>
          <a:p>
            <a:endParaRPr lang="en-US" dirty="0"/>
          </a:p>
          <a:p>
            <a:endParaRPr lang="en-US" dirty="0"/>
          </a:p>
        </p:txBody>
      </p:sp>
    </p:spTree>
    <p:extLst>
      <p:ext uri="{BB962C8B-B14F-4D97-AF65-F5344CB8AC3E}">
        <p14:creationId xmlns:p14="http://schemas.microsoft.com/office/powerpoint/2010/main" val="3560050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A152-8FE7-45A5-9A1B-EF6364444130}"/>
              </a:ext>
            </a:extLst>
          </p:cNvPr>
          <p:cNvSpPr>
            <a:spLocks noGrp="1"/>
          </p:cNvSpPr>
          <p:nvPr>
            <p:ph type="ctrTitle"/>
          </p:nvPr>
        </p:nvSpPr>
        <p:spPr>
          <a:xfrm>
            <a:off x="2552700" y="2768600"/>
            <a:ext cx="5156200" cy="2293138"/>
          </a:xfrm>
        </p:spPr>
        <p:txBody>
          <a:bodyPr>
            <a:normAutofit fontScale="90000"/>
          </a:bodyPr>
          <a:lstStyle/>
          <a:p>
            <a:pPr algn="l"/>
            <a:r>
              <a:rPr lang="en-US" dirty="0">
                <a:solidFill>
                  <a:schemeClr val="bg1">
                    <a:lumMod val="10000"/>
                  </a:schemeClr>
                </a:solidFill>
                <a:latin typeface="Tw Cen MT" panose="020B0602020104020603" pitchFamily="34" charset="0"/>
              </a:rPr>
              <a:t>Meet our Residents</a:t>
            </a:r>
            <a:br>
              <a:rPr lang="en-US" dirty="0"/>
            </a:br>
            <a:endParaRPr lang="en-US" dirty="0"/>
          </a:p>
        </p:txBody>
      </p:sp>
    </p:spTree>
    <p:extLst>
      <p:ext uri="{BB962C8B-B14F-4D97-AF65-F5344CB8AC3E}">
        <p14:creationId xmlns:p14="http://schemas.microsoft.com/office/powerpoint/2010/main" val="4232931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19">
            <a:extLst>
              <a:ext uri="{FF2B5EF4-FFF2-40B4-BE49-F238E27FC236}">
                <a16:creationId xmlns:a16="http://schemas.microsoft.com/office/drawing/2014/main" id="{9C5ABE1F-0976-BF4D-8785-9CCE5FD1BC34}"/>
              </a:ext>
            </a:extLst>
          </p:cNvPr>
          <p:cNvPicPr>
            <a:picLocks noChangeAspect="1" noChangeArrowheads="1"/>
          </p:cNvPicPr>
          <p:nvPr/>
        </p:nvPicPr>
        <p:blipFill>
          <a:blip r:embed="rId2"/>
          <a:srcRect l="26395" r="26395"/>
          <a:stretch/>
        </p:blipFill>
        <p:spPr bwMode="auto">
          <a:xfrm>
            <a:off x="675313" y="415381"/>
            <a:ext cx="1266031" cy="1736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20">
            <a:extLst>
              <a:ext uri="{FF2B5EF4-FFF2-40B4-BE49-F238E27FC236}">
                <a16:creationId xmlns:a16="http://schemas.microsoft.com/office/drawing/2014/main" id="{F17D22F2-711B-D84B-A08C-9C70354BA004}"/>
              </a:ext>
            </a:extLst>
          </p:cNvPr>
          <p:cNvPicPr>
            <a:picLocks noChangeAspect="1" noChangeArrowheads="1"/>
          </p:cNvPicPr>
          <p:nvPr/>
        </p:nvPicPr>
        <p:blipFill>
          <a:blip r:embed="rId3"/>
          <a:srcRect t="2738" b="2738"/>
          <a:stretch/>
        </p:blipFill>
        <p:spPr bwMode="auto">
          <a:xfrm>
            <a:off x="2218702" y="516353"/>
            <a:ext cx="1245965" cy="16465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1">
            <a:extLst>
              <a:ext uri="{FF2B5EF4-FFF2-40B4-BE49-F238E27FC236}">
                <a16:creationId xmlns:a16="http://schemas.microsoft.com/office/drawing/2014/main" id="{B54261D8-0E90-C84D-B29B-362F84167AC7}"/>
              </a:ext>
            </a:extLst>
          </p:cNvPr>
          <p:cNvPicPr>
            <a:picLocks noChangeAspect="1" noChangeArrowheads="1"/>
          </p:cNvPicPr>
          <p:nvPr/>
        </p:nvPicPr>
        <p:blipFill>
          <a:blip r:embed="rId4"/>
          <a:srcRect/>
          <a:stretch/>
        </p:blipFill>
        <p:spPr bwMode="auto">
          <a:xfrm>
            <a:off x="3717246" y="482425"/>
            <a:ext cx="2131954" cy="1482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
            <a:extLst>
              <a:ext uri="{FF2B5EF4-FFF2-40B4-BE49-F238E27FC236}">
                <a16:creationId xmlns:a16="http://schemas.microsoft.com/office/drawing/2014/main" id="{061B76C1-3F3A-D14A-810F-B53C8554ABD5}"/>
              </a:ext>
            </a:extLst>
          </p:cNvPr>
          <p:cNvPicPr>
            <a:picLocks noChangeAspect="1" noChangeArrowheads="1"/>
          </p:cNvPicPr>
          <p:nvPr/>
        </p:nvPicPr>
        <p:blipFill>
          <a:blip r:embed="rId5"/>
          <a:srcRect l="24249" r="24249"/>
          <a:stretch/>
        </p:blipFill>
        <p:spPr bwMode="auto">
          <a:xfrm>
            <a:off x="3638218" y="2552219"/>
            <a:ext cx="1302870" cy="17535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a:extLst>
              <a:ext uri="{FF2B5EF4-FFF2-40B4-BE49-F238E27FC236}">
                <a16:creationId xmlns:a16="http://schemas.microsoft.com/office/drawing/2014/main" id="{C71AB84D-5A6E-2141-8A51-04ABE8F50952}"/>
              </a:ext>
            </a:extLst>
          </p:cNvPr>
          <p:cNvPicPr>
            <a:picLocks noChangeAspect="1" noChangeArrowheads="1"/>
          </p:cNvPicPr>
          <p:nvPr/>
        </p:nvPicPr>
        <p:blipFill>
          <a:blip r:embed="rId6"/>
          <a:srcRect l="18064" r="18064"/>
          <a:stretch/>
        </p:blipFill>
        <p:spPr bwMode="auto">
          <a:xfrm>
            <a:off x="2187656" y="2552220"/>
            <a:ext cx="1176669" cy="17535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
            <a:extLst>
              <a:ext uri="{FF2B5EF4-FFF2-40B4-BE49-F238E27FC236}">
                <a16:creationId xmlns:a16="http://schemas.microsoft.com/office/drawing/2014/main" id="{702CC4EE-3273-CC47-87C6-780D92800007}"/>
              </a:ext>
            </a:extLst>
          </p:cNvPr>
          <p:cNvPicPr>
            <a:picLocks noChangeAspect="1" noChangeArrowheads="1"/>
          </p:cNvPicPr>
          <p:nvPr/>
        </p:nvPicPr>
        <p:blipFill>
          <a:blip r:embed="rId7"/>
          <a:srcRect t="5813" b="5813"/>
          <a:stretch/>
        </p:blipFill>
        <p:spPr bwMode="auto">
          <a:xfrm>
            <a:off x="438937" y="2552220"/>
            <a:ext cx="1417320" cy="17535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1EEC1C7-B0A5-5742-91D7-75140A6AC7ED}"/>
              </a:ext>
            </a:extLst>
          </p:cNvPr>
          <p:cNvSpPr txBox="1"/>
          <p:nvPr/>
        </p:nvSpPr>
        <p:spPr>
          <a:xfrm>
            <a:off x="6351084" y="2515304"/>
            <a:ext cx="3061754" cy="1877437"/>
          </a:xfrm>
          <a:prstGeom prst="rect">
            <a:avLst/>
          </a:prstGeom>
          <a:noFill/>
        </p:spPr>
        <p:txBody>
          <a:bodyPr wrap="square" rtlCol="0">
            <a:spAutoFit/>
          </a:bodyPr>
          <a:lstStyle/>
          <a:p>
            <a:pPr algn="ctr" defTabSz="914400" eaLnBrk="0" fontAlgn="base" hangingPunct="0">
              <a:spcBef>
                <a:spcPct val="0"/>
              </a:spcBef>
              <a:spcAft>
                <a:spcPct val="0"/>
              </a:spcAft>
            </a:pPr>
            <a:r>
              <a:rPr lang="en-US" altLang="en-US" sz="3200" dirty="0">
                <a:solidFill>
                  <a:schemeClr val="bg1">
                    <a:lumMod val="10000"/>
                  </a:schemeClr>
                </a:solidFill>
                <a:latin typeface="Tw Cen MT" panose="020B0602020104020603" pitchFamily="34" charset="0"/>
                <a:ea typeface="Calibri" panose="020F0502020204030204" pitchFamily="34" charset="0"/>
                <a:cs typeface="Times New Roman" panose="02020603050405020304" pitchFamily="18" charset="0"/>
              </a:rPr>
              <a:t>2023-2024</a:t>
            </a:r>
            <a:endParaRPr lang="en-US" altLang="en-US" sz="3200" dirty="0">
              <a:solidFill>
                <a:schemeClr val="bg1">
                  <a:lumMod val="10000"/>
                </a:schemeClr>
              </a:solidFill>
              <a:latin typeface="Tw Cen MT" panose="020B0602020104020603" pitchFamily="34" charset="0"/>
            </a:endParaRPr>
          </a:p>
          <a:p>
            <a:pPr lvl="0" algn="ctr" defTabSz="914400" eaLnBrk="0" fontAlgn="base" hangingPunct="0">
              <a:spcBef>
                <a:spcPct val="0"/>
              </a:spcBef>
              <a:spcAft>
                <a:spcPct val="0"/>
              </a:spcAft>
            </a:pPr>
            <a:r>
              <a:rPr lang="en-US" altLang="en-US" sz="3200" dirty="0">
                <a:solidFill>
                  <a:schemeClr val="bg1">
                    <a:lumMod val="10000"/>
                  </a:schemeClr>
                </a:solidFill>
                <a:latin typeface="Tw Cen MT" panose="020B0602020104020603" pitchFamily="34" charset="0"/>
                <a:ea typeface="Calibri" panose="020F0502020204030204" pitchFamily="34" charset="0"/>
                <a:cs typeface="Times New Roman" panose="02020603050405020304" pitchFamily="18" charset="0"/>
              </a:rPr>
              <a:t>Dermatology </a:t>
            </a:r>
          </a:p>
          <a:p>
            <a:pPr lvl="0" algn="ctr" defTabSz="914400" eaLnBrk="0" fontAlgn="base" hangingPunct="0">
              <a:spcBef>
                <a:spcPct val="0"/>
              </a:spcBef>
              <a:spcAft>
                <a:spcPct val="0"/>
              </a:spcAft>
            </a:pPr>
            <a:r>
              <a:rPr lang="en-US" altLang="en-US" sz="3200" dirty="0">
                <a:solidFill>
                  <a:schemeClr val="bg1">
                    <a:lumMod val="10000"/>
                  </a:schemeClr>
                </a:solidFill>
                <a:latin typeface="Tw Cen MT" panose="020B0602020104020603" pitchFamily="34" charset="0"/>
                <a:ea typeface="Calibri" panose="020F0502020204030204" pitchFamily="34" charset="0"/>
                <a:cs typeface="Times New Roman" panose="02020603050405020304" pitchFamily="18" charset="0"/>
              </a:rPr>
              <a:t>Residents</a:t>
            </a:r>
            <a:endParaRPr lang="en-US" altLang="en-US" sz="3200" dirty="0">
              <a:solidFill>
                <a:schemeClr val="bg1">
                  <a:lumMod val="10000"/>
                </a:schemeClr>
              </a:solidFill>
              <a:latin typeface="Tw Cen MT" panose="020B0602020104020603" pitchFamily="34" charset="0"/>
            </a:endParaRPr>
          </a:p>
          <a:p>
            <a:endParaRPr lang="en-US" sz="2000" dirty="0"/>
          </a:p>
        </p:txBody>
      </p:sp>
      <p:sp>
        <p:nvSpPr>
          <p:cNvPr id="10" name="TextBox 9">
            <a:extLst>
              <a:ext uri="{FF2B5EF4-FFF2-40B4-BE49-F238E27FC236}">
                <a16:creationId xmlns:a16="http://schemas.microsoft.com/office/drawing/2014/main" id="{C3F45922-1928-E546-8470-50F81790026A}"/>
              </a:ext>
            </a:extLst>
          </p:cNvPr>
          <p:cNvSpPr txBox="1"/>
          <p:nvPr/>
        </p:nvSpPr>
        <p:spPr>
          <a:xfrm>
            <a:off x="3903562" y="-15598"/>
            <a:ext cx="894156" cy="461665"/>
          </a:xfrm>
          <a:prstGeom prst="rect">
            <a:avLst/>
          </a:prstGeom>
          <a:noFill/>
        </p:spPr>
        <p:txBody>
          <a:bodyPr wrap="none" rtlCol="0">
            <a:spAutoFit/>
          </a:bodyPr>
          <a:lstStyle/>
          <a:p>
            <a:r>
              <a:rPr lang="en-US" sz="2400" dirty="0">
                <a:solidFill>
                  <a:schemeClr val="bg1">
                    <a:lumMod val="10000"/>
                  </a:schemeClr>
                </a:solidFill>
                <a:latin typeface="Tw Cen MT" panose="020B0602020104020603" pitchFamily="34" charset="0"/>
              </a:rPr>
              <a:t>Vamsi</a:t>
            </a:r>
          </a:p>
        </p:txBody>
      </p:sp>
      <p:sp>
        <p:nvSpPr>
          <p:cNvPr id="11" name="TextBox 10">
            <a:extLst>
              <a:ext uri="{FF2B5EF4-FFF2-40B4-BE49-F238E27FC236}">
                <a16:creationId xmlns:a16="http://schemas.microsoft.com/office/drawing/2014/main" id="{87FF179B-7AB0-8A41-B731-EE069BFA25E2}"/>
              </a:ext>
            </a:extLst>
          </p:cNvPr>
          <p:cNvSpPr txBox="1"/>
          <p:nvPr/>
        </p:nvSpPr>
        <p:spPr>
          <a:xfrm>
            <a:off x="2268707" y="2115578"/>
            <a:ext cx="1145955" cy="461665"/>
          </a:xfrm>
          <a:prstGeom prst="rect">
            <a:avLst/>
          </a:prstGeom>
          <a:noFill/>
        </p:spPr>
        <p:txBody>
          <a:bodyPr wrap="none" rtlCol="0">
            <a:spAutoFit/>
          </a:bodyPr>
          <a:lstStyle/>
          <a:p>
            <a:r>
              <a:rPr lang="en-US" sz="2400" dirty="0">
                <a:solidFill>
                  <a:schemeClr val="bg1">
                    <a:lumMod val="10000"/>
                  </a:schemeClr>
                </a:solidFill>
                <a:latin typeface="Tw Cen MT" panose="020B0602020104020603" pitchFamily="34" charset="0"/>
              </a:rPr>
              <a:t>Michela</a:t>
            </a:r>
          </a:p>
        </p:txBody>
      </p:sp>
      <p:sp>
        <p:nvSpPr>
          <p:cNvPr id="12" name="TextBox 11">
            <a:extLst>
              <a:ext uri="{FF2B5EF4-FFF2-40B4-BE49-F238E27FC236}">
                <a16:creationId xmlns:a16="http://schemas.microsoft.com/office/drawing/2014/main" id="{0A5F3C51-C2B9-A746-8EBA-3CB8D2DDE71A}"/>
              </a:ext>
            </a:extLst>
          </p:cNvPr>
          <p:cNvSpPr txBox="1"/>
          <p:nvPr/>
        </p:nvSpPr>
        <p:spPr>
          <a:xfrm>
            <a:off x="2364377" y="-30397"/>
            <a:ext cx="1105997" cy="461665"/>
          </a:xfrm>
          <a:prstGeom prst="rect">
            <a:avLst/>
          </a:prstGeom>
          <a:noFill/>
        </p:spPr>
        <p:txBody>
          <a:bodyPr wrap="square" rtlCol="0">
            <a:spAutoFit/>
          </a:bodyPr>
          <a:lstStyle/>
          <a:p>
            <a:r>
              <a:rPr lang="en-US" sz="2400" dirty="0">
                <a:solidFill>
                  <a:schemeClr val="bg1">
                    <a:lumMod val="10000"/>
                  </a:schemeClr>
                </a:solidFill>
                <a:latin typeface="Tw Cen MT" panose="020B0602020104020603" pitchFamily="34" charset="0"/>
              </a:rPr>
              <a:t>Kalyn</a:t>
            </a:r>
          </a:p>
        </p:txBody>
      </p:sp>
      <p:sp>
        <p:nvSpPr>
          <p:cNvPr id="13" name="TextBox 12">
            <a:extLst>
              <a:ext uri="{FF2B5EF4-FFF2-40B4-BE49-F238E27FC236}">
                <a16:creationId xmlns:a16="http://schemas.microsoft.com/office/drawing/2014/main" id="{1ADE05D8-9760-F048-9E1C-C875A0890A81}"/>
              </a:ext>
            </a:extLst>
          </p:cNvPr>
          <p:cNvSpPr txBox="1"/>
          <p:nvPr/>
        </p:nvSpPr>
        <p:spPr>
          <a:xfrm>
            <a:off x="5138781" y="2090555"/>
            <a:ext cx="1212303" cy="461665"/>
          </a:xfrm>
          <a:prstGeom prst="rect">
            <a:avLst/>
          </a:prstGeom>
          <a:noFill/>
        </p:spPr>
        <p:txBody>
          <a:bodyPr wrap="square" rtlCol="0">
            <a:spAutoFit/>
          </a:bodyPr>
          <a:lstStyle/>
          <a:p>
            <a:r>
              <a:rPr lang="en-US" sz="2400" dirty="0">
                <a:solidFill>
                  <a:schemeClr val="bg1">
                    <a:lumMod val="10000"/>
                  </a:schemeClr>
                </a:solidFill>
                <a:latin typeface="Tw Cen MT" panose="020B0602020104020603" pitchFamily="34" charset="0"/>
              </a:rPr>
              <a:t>Kirsten</a:t>
            </a:r>
          </a:p>
        </p:txBody>
      </p:sp>
      <p:sp>
        <p:nvSpPr>
          <p:cNvPr id="15" name="TextBox 14">
            <a:extLst>
              <a:ext uri="{FF2B5EF4-FFF2-40B4-BE49-F238E27FC236}">
                <a16:creationId xmlns:a16="http://schemas.microsoft.com/office/drawing/2014/main" id="{C65C0F04-95D8-8A4C-B4E9-D77B53BF0F22}"/>
              </a:ext>
            </a:extLst>
          </p:cNvPr>
          <p:cNvSpPr txBox="1"/>
          <p:nvPr/>
        </p:nvSpPr>
        <p:spPr>
          <a:xfrm>
            <a:off x="808504" y="0"/>
            <a:ext cx="982961" cy="461665"/>
          </a:xfrm>
          <a:prstGeom prst="rect">
            <a:avLst/>
          </a:prstGeom>
          <a:noFill/>
        </p:spPr>
        <p:txBody>
          <a:bodyPr wrap="none" rtlCol="0">
            <a:spAutoFit/>
          </a:bodyPr>
          <a:lstStyle/>
          <a:p>
            <a:r>
              <a:rPr lang="en-US" sz="2400" dirty="0">
                <a:solidFill>
                  <a:schemeClr val="bg1">
                    <a:lumMod val="10000"/>
                  </a:schemeClr>
                </a:solidFill>
                <a:latin typeface="Tw Cen MT" panose="020B0602020104020603" pitchFamily="34" charset="0"/>
              </a:rPr>
              <a:t>Rachel</a:t>
            </a:r>
          </a:p>
        </p:txBody>
      </p:sp>
      <p:pic>
        <p:nvPicPr>
          <p:cNvPr id="23" name="Picture 1">
            <a:extLst>
              <a:ext uri="{FF2B5EF4-FFF2-40B4-BE49-F238E27FC236}">
                <a16:creationId xmlns:a16="http://schemas.microsoft.com/office/drawing/2014/main" id="{E891F69D-C6E5-4C4C-A4DC-F690F00FF15A}"/>
              </a:ext>
            </a:extLst>
          </p:cNvPr>
          <p:cNvPicPr>
            <a:picLocks noChangeAspect="1" noChangeArrowheads="1"/>
          </p:cNvPicPr>
          <p:nvPr/>
        </p:nvPicPr>
        <p:blipFill>
          <a:blip r:embed="rId8"/>
          <a:srcRect l="26736" r="26736"/>
          <a:stretch/>
        </p:blipFill>
        <p:spPr bwMode="auto">
          <a:xfrm>
            <a:off x="5138781" y="2624562"/>
            <a:ext cx="1280307" cy="16589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99304-8EA6-46A2-9F2E-6BEB9B311C91}"/>
              </a:ext>
            </a:extLst>
          </p:cNvPr>
          <p:cNvSpPr txBox="1"/>
          <p:nvPr/>
        </p:nvSpPr>
        <p:spPr>
          <a:xfrm>
            <a:off x="3852975" y="2115578"/>
            <a:ext cx="1088113" cy="461665"/>
          </a:xfrm>
          <a:prstGeom prst="rect">
            <a:avLst/>
          </a:prstGeom>
          <a:noFill/>
        </p:spPr>
        <p:txBody>
          <a:bodyPr wrap="square" rtlCol="0">
            <a:spAutoFit/>
          </a:bodyPr>
          <a:lstStyle/>
          <a:p>
            <a:r>
              <a:rPr lang="en-US" sz="2400" dirty="0">
                <a:solidFill>
                  <a:schemeClr val="bg1">
                    <a:lumMod val="10000"/>
                  </a:schemeClr>
                </a:solidFill>
                <a:latin typeface="Tw Cen MT" panose="020B0602020104020603" pitchFamily="34" charset="0"/>
              </a:rPr>
              <a:t>Paul</a:t>
            </a:r>
          </a:p>
        </p:txBody>
      </p:sp>
      <p:sp>
        <p:nvSpPr>
          <p:cNvPr id="26" name="TextBox 25">
            <a:extLst>
              <a:ext uri="{FF2B5EF4-FFF2-40B4-BE49-F238E27FC236}">
                <a16:creationId xmlns:a16="http://schemas.microsoft.com/office/drawing/2014/main" id="{1CEA0C06-8491-4FAB-A8D7-B291F085F5FD}"/>
              </a:ext>
            </a:extLst>
          </p:cNvPr>
          <p:cNvSpPr txBox="1"/>
          <p:nvPr/>
        </p:nvSpPr>
        <p:spPr>
          <a:xfrm>
            <a:off x="654531" y="2105263"/>
            <a:ext cx="1088113" cy="461665"/>
          </a:xfrm>
          <a:prstGeom prst="rect">
            <a:avLst/>
          </a:prstGeom>
          <a:noFill/>
        </p:spPr>
        <p:txBody>
          <a:bodyPr wrap="square" rtlCol="0">
            <a:spAutoFit/>
          </a:bodyPr>
          <a:lstStyle/>
          <a:p>
            <a:r>
              <a:rPr lang="en-US" sz="2400" dirty="0">
                <a:solidFill>
                  <a:schemeClr val="bg1">
                    <a:lumMod val="10000"/>
                  </a:schemeClr>
                </a:solidFill>
                <a:latin typeface="Tw Cen MT" panose="020B0602020104020603" pitchFamily="34" charset="0"/>
              </a:rPr>
              <a:t>Josee</a:t>
            </a:r>
          </a:p>
        </p:txBody>
      </p:sp>
      <p:sp>
        <p:nvSpPr>
          <p:cNvPr id="2" name="TextBox 1">
            <a:extLst>
              <a:ext uri="{FF2B5EF4-FFF2-40B4-BE49-F238E27FC236}">
                <a16:creationId xmlns:a16="http://schemas.microsoft.com/office/drawing/2014/main" id="{C3E89F77-5DD8-04F0-D66F-B74BB8E07F42}"/>
              </a:ext>
            </a:extLst>
          </p:cNvPr>
          <p:cNvSpPr txBox="1"/>
          <p:nvPr/>
        </p:nvSpPr>
        <p:spPr>
          <a:xfrm>
            <a:off x="472427" y="4314444"/>
            <a:ext cx="1417320" cy="461665"/>
          </a:xfrm>
          <a:prstGeom prst="rect">
            <a:avLst/>
          </a:prstGeom>
          <a:noFill/>
        </p:spPr>
        <p:txBody>
          <a:bodyPr wrap="square" rtlCol="0">
            <a:spAutoFit/>
          </a:bodyPr>
          <a:lstStyle/>
          <a:p>
            <a:r>
              <a:rPr lang="en-US" sz="2400" dirty="0">
                <a:solidFill>
                  <a:schemeClr val="bg1">
                    <a:lumMod val="10000"/>
                  </a:schemeClr>
                </a:solidFill>
                <a:latin typeface="Tw Cen MT" panose="020B0602020104020603" pitchFamily="34" charset="0"/>
              </a:rPr>
              <a:t>Gabrielle</a:t>
            </a:r>
          </a:p>
        </p:txBody>
      </p:sp>
      <p:sp>
        <p:nvSpPr>
          <p:cNvPr id="3" name="TextBox 2">
            <a:extLst>
              <a:ext uri="{FF2B5EF4-FFF2-40B4-BE49-F238E27FC236}">
                <a16:creationId xmlns:a16="http://schemas.microsoft.com/office/drawing/2014/main" id="{AB37794D-E555-57A3-0BC5-D8DC4E65ABFE}"/>
              </a:ext>
            </a:extLst>
          </p:cNvPr>
          <p:cNvSpPr txBox="1"/>
          <p:nvPr/>
        </p:nvSpPr>
        <p:spPr>
          <a:xfrm>
            <a:off x="2297627" y="4314444"/>
            <a:ext cx="1088113" cy="461665"/>
          </a:xfrm>
          <a:prstGeom prst="rect">
            <a:avLst/>
          </a:prstGeom>
          <a:noFill/>
        </p:spPr>
        <p:txBody>
          <a:bodyPr wrap="square" rtlCol="0">
            <a:spAutoFit/>
          </a:bodyPr>
          <a:lstStyle/>
          <a:p>
            <a:r>
              <a:rPr lang="en-US" sz="2400" dirty="0">
                <a:solidFill>
                  <a:schemeClr val="bg1">
                    <a:lumMod val="10000"/>
                  </a:schemeClr>
                </a:solidFill>
                <a:latin typeface="Tw Cen MT" panose="020B0602020104020603" pitchFamily="34" charset="0"/>
              </a:rPr>
              <a:t>Kelsey</a:t>
            </a:r>
          </a:p>
        </p:txBody>
      </p:sp>
      <p:sp>
        <p:nvSpPr>
          <p:cNvPr id="6" name="TextBox 5">
            <a:extLst>
              <a:ext uri="{FF2B5EF4-FFF2-40B4-BE49-F238E27FC236}">
                <a16:creationId xmlns:a16="http://schemas.microsoft.com/office/drawing/2014/main" id="{718878DE-F4F5-05D0-C488-E29B79EF1830}"/>
              </a:ext>
            </a:extLst>
          </p:cNvPr>
          <p:cNvSpPr txBox="1"/>
          <p:nvPr/>
        </p:nvSpPr>
        <p:spPr>
          <a:xfrm>
            <a:off x="3659634" y="4314444"/>
            <a:ext cx="1192878" cy="461665"/>
          </a:xfrm>
          <a:prstGeom prst="rect">
            <a:avLst/>
          </a:prstGeom>
          <a:noFill/>
        </p:spPr>
        <p:txBody>
          <a:bodyPr wrap="square" rtlCol="0">
            <a:spAutoFit/>
          </a:bodyPr>
          <a:lstStyle/>
          <a:p>
            <a:r>
              <a:rPr lang="en-US" sz="2400" dirty="0">
                <a:solidFill>
                  <a:schemeClr val="bg1">
                    <a:lumMod val="10000"/>
                  </a:schemeClr>
                </a:solidFill>
                <a:latin typeface="Tw Cen MT" panose="020B0602020104020603" pitchFamily="34" charset="0"/>
              </a:rPr>
              <a:t>Manisha</a:t>
            </a:r>
          </a:p>
        </p:txBody>
      </p:sp>
      <p:sp>
        <p:nvSpPr>
          <p:cNvPr id="8" name="TextBox 7">
            <a:extLst>
              <a:ext uri="{FF2B5EF4-FFF2-40B4-BE49-F238E27FC236}">
                <a16:creationId xmlns:a16="http://schemas.microsoft.com/office/drawing/2014/main" id="{CF79EA08-8B14-4EE5-3455-E76E4BE92D0D}"/>
              </a:ext>
            </a:extLst>
          </p:cNvPr>
          <p:cNvSpPr txBox="1"/>
          <p:nvPr/>
        </p:nvSpPr>
        <p:spPr>
          <a:xfrm>
            <a:off x="5439823" y="4314444"/>
            <a:ext cx="712401" cy="461665"/>
          </a:xfrm>
          <a:prstGeom prst="rect">
            <a:avLst/>
          </a:prstGeom>
          <a:noFill/>
        </p:spPr>
        <p:txBody>
          <a:bodyPr wrap="square">
            <a:spAutoFit/>
          </a:bodyPr>
          <a:lstStyle/>
          <a:p>
            <a:r>
              <a:rPr lang="en-US" sz="2400" dirty="0">
                <a:solidFill>
                  <a:schemeClr val="bg1">
                    <a:lumMod val="10000"/>
                  </a:schemeClr>
                </a:solidFill>
                <a:latin typeface="Tw Cen MT" panose="020B0602020104020603" pitchFamily="34" charset="0"/>
              </a:rPr>
              <a:t>Dan</a:t>
            </a:r>
          </a:p>
        </p:txBody>
      </p:sp>
      <p:pic>
        <p:nvPicPr>
          <p:cNvPr id="22" name="Picture 21">
            <a:extLst>
              <a:ext uri="{FF2B5EF4-FFF2-40B4-BE49-F238E27FC236}">
                <a16:creationId xmlns:a16="http://schemas.microsoft.com/office/drawing/2014/main" id="{1E51631E-560E-DA16-1BA5-3D0E1B61355A}"/>
              </a:ext>
            </a:extLst>
          </p:cNvPr>
          <p:cNvPicPr>
            <a:picLocks noChangeAspect="1"/>
          </p:cNvPicPr>
          <p:nvPr/>
        </p:nvPicPr>
        <p:blipFill>
          <a:blip r:embed="rId9"/>
          <a:stretch>
            <a:fillRect/>
          </a:stretch>
        </p:blipFill>
        <p:spPr>
          <a:xfrm>
            <a:off x="5289275" y="4776109"/>
            <a:ext cx="1192878" cy="1668760"/>
          </a:xfrm>
          <a:prstGeom prst="rect">
            <a:avLst/>
          </a:prstGeom>
        </p:spPr>
      </p:pic>
      <p:pic>
        <p:nvPicPr>
          <p:cNvPr id="27" name="Picture 26">
            <a:extLst>
              <a:ext uri="{FF2B5EF4-FFF2-40B4-BE49-F238E27FC236}">
                <a16:creationId xmlns:a16="http://schemas.microsoft.com/office/drawing/2014/main" id="{08A77548-07B7-9952-050B-0AACF9A94FD5}"/>
              </a:ext>
            </a:extLst>
          </p:cNvPr>
          <p:cNvPicPr>
            <a:picLocks noChangeAspect="1"/>
          </p:cNvPicPr>
          <p:nvPr/>
        </p:nvPicPr>
        <p:blipFill>
          <a:blip r:embed="rId10"/>
          <a:stretch>
            <a:fillRect/>
          </a:stretch>
        </p:blipFill>
        <p:spPr>
          <a:xfrm>
            <a:off x="3615078" y="4795556"/>
            <a:ext cx="1349149" cy="1580019"/>
          </a:xfrm>
          <a:prstGeom prst="rect">
            <a:avLst/>
          </a:prstGeom>
        </p:spPr>
      </p:pic>
      <p:pic>
        <p:nvPicPr>
          <p:cNvPr id="29" name="Picture 28">
            <a:extLst>
              <a:ext uri="{FF2B5EF4-FFF2-40B4-BE49-F238E27FC236}">
                <a16:creationId xmlns:a16="http://schemas.microsoft.com/office/drawing/2014/main" id="{C8967016-28AA-040E-E94F-133B8514F5C9}"/>
              </a:ext>
            </a:extLst>
          </p:cNvPr>
          <p:cNvPicPr>
            <a:picLocks noChangeAspect="1"/>
          </p:cNvPicPr>
          <p:nvPr/>
        </p:nvPicPr>
        <p:blipFill>
          <a:blip r:embed="rId11"/>
          <a:stretch>
            <a:fillRect/>
          </a:stretch>
        </p:blipFill>
        <p:spPr>
          <a:xfrm>
            <a:off x="632167" y="4745816"/>
            <a:ext cx="1132840" cy="1722860"/>
          </a:xfrm>
          <a:prstGeom prst="rect">
            <a:avLst/>
          </a:prstGeom>
        </p:spPr>
      </p:pic>
      <p:pic>
        <p:nvPicPr>
          <p:cNvPr id="1025" name="Picture 1024">
            <a:extLst>
              <a:ext uri="{FF2B5EF4-FFF2-40B4-BE49-F238E27FC236}">
                <a16:creationId xmlns:a16="http://schemas.microsoft.com/office/drawing/2014/main" id="{A42FB220-0CB6-94EF-C17E-CB57A5667044}"/>
              </a:ext>
            </a:extLst>
          </p:cNvPr>
          <p:cNvPicPr>
            <a:picLocks noChangeAspect="1"/>
          </p:cNvPicPr>
          <p:nvPr/>
        </p:nvPicPr>
        <p:blipFill>
          <a:blip r:embed="rId12"/>
          <a:stretch>
            <a:fillRect/>
          </a:stretch>
        </p:blipFill>
        <p:spPr>
          <a:xfrm>
            <a:off x="2203956" y="4795556"/>
            <a:ext cx="1144068" cy="1629430"/>
          </a:xfrm>
          <a:prstGeom prst="rect">
            <a:avLst/>
          </a:prstGeom>
        </p:spPr>
      </p:pic>
    </p:spTree>
    <p:extLst>
      <p:ext uri="{BB962C8B-B14F-4D97-AF65-F5344CB8AC3E}">
        <p14:creationId xmlns:p14="http://schemas.microsoft.com/office/powerpoint/2010/main" val="1088429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FE5503-BF83-4437-B87A-691E62B6EDE1}"/>
              </a:ext>
            </a:extLst>
          </p:cNvPr>
          <p:cNvPicPr>
            <a:picLocks noChangeAspect="1"/>
          </p:cNvPicPr>
          <p:nvPr/>
        </p:nvPicPr>
        <p:blipFill>
          <a:blip r:embed="rId2"/>
          <a:stretch>
            <a:fillRect/>
          </a:stretch>
        </p:blipFill>
        <p:spPr>
          <a:xfrm>
            <a:off x="792874" y="1904877"/>
            <a:ext cx="7570951" cy="5037206"/>
          </a:xfrm>
          <a:prstGeom prst="rect">
            <a:avLst/>
          </a:prstGeom>
        </p:spPr>
      </p:pic>
      <p:sp>
        <p:nvSpPr>
          <p:cNvPr id="2" name="TextBox 1">
            <a:extLst>
              <a:ext uri="{FF2B5EF4-FFF2-40B4-BE49-F238E27FC236}">
                <a16:creationId xmlns:a16="http://schemas.microsoft.com/office/drawing/2014/main" id="{6EF4A3AB-9BC8-4F55-A7CD-12B4E3FDE0E2}"/>
              </a:ext>
            </a:extLst>
          </p:cNvPr>
          <p:cNvSpPr txBox="1"/>
          <p:nvPr/>
        </p:nvSpPr>
        <p:spPr>
          <a:xfrm>
            <a:off x="101600" y="1181100"/>
            <a:ext cx="8953500" cy="523220"/>
          </a:xfrm>
          <a:prstGeom prst="rect">
            <a:avLst/>
          </a:prstGeom>
          <a:noFill/>
        </p:spPr>
        <p:txBody>
          <a:bodyPr wrap="square" rtlCol="0">
            <a:spAutoFit/>
          </a:bodyPr>
          <a:lstStyle/>
          <a:p>
            <a:r>
              <a:rPr lang="en-US" sz="2800" dirty="0">
                <a:latin typeface="Fave Script Bold Pro" pitchFamily="2" charset="0"/>
              </a:rPr>
              <a:t> </a:t>
            </a:r>
            <a:r>
              <a:rPr lang="en-US" sz="2800" dirty="0">
                <a:solidFill>
                  <a:schemeClr val="bg1">
                    <a:lumMod val="10000"/>
                  </a:schemeClr>
                </a:solidFill>
                <a:latin typeface="+mj-lt"/>
              </a:rPr>
              <a:t>Ohio State Wexner Medical Center-Main Campus</a:t>
            </a:r>
          </a:p>
        </p:txBody>
      </p:sp>
    </p:spTree>
    <p:extLst>
      <p:ext uri="{BB962C8B-B14F-4D97-AF65-F5344CB8AC3E}">
        <p14:creationId xmlns:p14="http://schemas.microsoft.com/office/powerpoint/2010/main" val="3581458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5CA1A-0223-44CB-8D46-96E86C33F60B}"/>
              </a:ext>
            </a:extLst>
          </p:cNvPr>
          <p:cNvSpPr>
            <a:spLocks noGrp="1"/>
          </p:cNvSpPr>
          <p:nvPr>
            <p:ph type="title"/>
          </p:nvPr>
        </p:nvSpPr>
        <p:spPr>
          <a:xfrm>
            <a:off x="374396" y="1803400"/>
            <a:ext cx="7290054" cy="1181100"/>
          </a:xfrm>
        </p:spPr>
        <p:txBody>
          <a:bodyPr>
            <a:normAutofit fontScale="90000"/>
          </a:bodyPr>
          <a:lstStyle/>
          <a:p>
            <a:r>
              <a:rPr lang="en-US" sz="5300" dirty="0">
                <a:solidFill>
                  <a:schemeClr val="bg1">
                    <a:lumMod val="10000"/>
                  </a:schemeClr>
                </a:solidFill>
                <a:latin typeface="Tw Cen MT" panose="020B0602020104020603" pitchFamily="34" charset="0"/>
              </a:rPr>
              <a:t>Intern Year</a:t>
            </a:r>
            <a:br>
              <a:rPr lang="en-US" sz="4400" dirty="0">
                <a:latin typeface="+mj-lt"/>
              </a:rPr>
            </a:br>
            <a:endParaRPr lang="en-US" dirty="0"/>
          </a:p>
        </p:txBody>
      </p:sp>
      <p:sp>
        <p:nvSpPr>
          <p:cNvPr id="3" name="Content Placeholder 2"/>
          <p:cNvSpPr>
            <a:spLocks noGrp="1"/>
          </p:cNvSpPr>
          <p:nvPr>
            <p:ph idx="1"/>
          </p:nvPr>
        </p:nvSpPr>
        <p:spPr>
          <a:xfrm>
            <a:off x="628396" y="3126740"/>
            <a:ext cx="7290055" cy="3731260"/>
          </a:xfrm>
        </p:spPr>
        <p:txBody>
          <a:bodyPr/>
          <a:lstStyle/>
          <a:p>
            <a:pPr>
              <a:lnSpc>
                <a:spcPct val="100000"/>
              </a:lnSpc>
              <a:buFont typeface="Arial"/>
              <a:buChar char="•"/>
            </a:pPr>
            <a:endParaRPr lang="en-US" sz="2400" b="0" dirty="0">
              <a:solidFill>
                <a:schemeClr val="bg1">
                  <a:lumMod val="10000"/>
                </a:schemeClr>
              </a:solidFill>
            </a:endParaRPr>
          </a:p>
          <a:p>
            <a:pPr>
              <a:lnSpc>
                <a:spcPct val="100000"/>
              </a:lnSpc>
              <a:buFont typeface="Arial"/>
              <a:buChar char="•"/>
            </a:pPr>
            <a:r>
              <a:rPr lang="en-US" sz="2400" b="0" dirty="0">
                <a:solidFill>
                  <a:schemeClr val="tx2"/>
                </a:solidFill>
              </a:rPr>
              <a:t>Categorical program- 2 positions connected with OSU preliminary medicine</a:t>
            </a:r>
          </a:p>
          <a:p>
            <a:pPr>
              <a:lnSpc>
                <a:spcPct val="100000"/>
              </a:lnSpc>
              <a:buFont typeface="Arial"/>
              <a:buChar char="•"/>
            </a:pPr>
            <a:r>
              <a:rPr lang="en-US" sz="2400" b="0" dirty="0">
                <a:solidFill>
                  <a:schemeClr val="tx2"/>
                </a:solidFill>
              </a:rPr>
              <a:t>Advanced position- Internship of applicant's choice</a:t>
            </a:r>
          </a:p>
        </p:txBody>
      </p:sp>
    </p:spTree>
    <p:extLst>
      <p:ext uri="{BB962C8B-B14F-4D97-AF65-F5344CB8AC3E}">
        <p14:creationId xmlns:p14="http://schemas.microsoft.com/office/powerpoint/2010/main" val="77024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57980" y="1061031"/>
            <a:ext cx="4322032" cy="2990270"/>
          </a:xfrm>
          <a:prstGeom prst="rect">
            <a:avLst/>
          </a:prstGeom>
          <a:ln>
            <a:solidFill>
              <a:srgbClr val="FFFFFF"/>
            </a:solidFill>
          </a:ln>
        </p:spPr>
        <p:txBody>
          <a:bodyPr/>
          <a:lstStyle>
            <a:lvl1pPr marL="0" indent="0" algn="l" defTabSz="457200" rtl="0" eaLnBrk="1" latinLnBrk="0" hangingPunct="1">
              <a:lnSpc>
                <a:spcPts val="3440"/>
              </a:lnSpc>
              <a:spcBef>
                <a:spcPts val="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600" u="sng" dirty="0">
                <a:solidFill>
                  <a:schemeClr val="bg1">
                    <a:lumMod val="10000"/>
                  </a:schemeClr>
                </a:solidFill>
                <a:latin typeface="+mj-lt"/>
              </a:rPr>
              <a:t>Preliminary Year</a:t>
            </a:r>
          </a:p>
          <a:p>
            <a:pPr lvl="2"/>
            <a:r>
              <a:rPr lang="en-US" b="1" dirty="0">
                <a:solidFill>
                  <a:schemeClr val="bg1">
                    <a:lumMod val="10000"/>
                  </a:schemeClr>
                </a:solidFill>
              </a:rPr>
              <a:t>5 months </a:t>
            </a:r>
            <a:r>
              <a:rPr lang="en-US" dirty="0">
                <a:solidFill>
                  <a:schemeClr val="bg1">
                    <a:lumMod val="10000"/>
                  </a:schemeClr>
                </a:solidFill>
              </a:rPr>
              <a:t>of electives (rheum, allergy, research, wound care)</a:t>
            </a:r>
          </a:p>
          <a:p>
            <a:pPr lvl="2"/>
            <a:r>
              <a:rPr lang="en-US" dirty="0">
                <a:solidFill>
                  <a:schemeClr val="bg1">
                    <a:lumMod val="10000"/>
                  </a:schemeClr>
                </a:solidFill>
              </a:rPr>
              <a:t>Gen Med</a:t>
            </a:r>
          </a:p>
          <a:p>
            <a:pPr lvl="2"/>
            <a:r>
              <a:rPr lang="en-US" dirty="0">
                <a:solidFill>
                  <a:schemeClr val="bg1">
                    <a:lumMod val="10000"/>
                  </a:schemeClr>
                </a:solidFill>
              </a:rPr>
              <a:t>Emergency Medicine</a:t>
            </a:r>
          </a:p>
          <a:p>
            <a:pPr lvl="2"/>
            <a:r>
              <a:rPr lang="en-US" dirty="0">
                <a:solidFill>
                  <a:schemeClr val="bg1">
                    <a:lumMod val="10000"/>
                  </a:schemeClr>
                </a:solidFill>
              </a:rPr>
              <a:t>Night Float</a:t>
            </a:r>
          </a:p>
          <a:p>
            <a:pPr lvl="2"/>
            <a:r>
              <a:rPr lang="en-US" dirty="0">
                <a:solidFill>
                  <a:schemeClr val="bg1">
                    <a:lumMod val="10000"/>
                  </a:schemeClr>
                </a:solidFill>
              </a:rPr>
              <a:t>Dermatology Inpatient consults</a:t>
            </a:r>
          </a:p>
          <a:p>
            <a:pPr lvl="2"/>
            <a:r>
              <a:rPr lang="en-US" dirty="0">
                <a:solidFill>
                  <a:schemeClr val="bg1">
                    <a:lumMod val="10000"/>
                  </a:schemeClr>
                </a:solidFill>
              </a:rPr>
              <a:t>Dermatology Outpatient clinic</a:t>
            </a:r>
          </a:p>
          <a:p>
            <a:pPr lvl="2"/>
            <a:r>
              <a:rPr lang="en-US" b="1" dirty="0">
                <a:solidFill>
                  <a:schemeClr val="bg1">
                    <a:lumMod val="10000"/>
                  </a:schemeClr>
                </a:solidFill>
              </a:rPr>
              <a:t>NO surgery or ICU required</a:t>
            </a:r>
          </a:p>
        </p:txBody>
      </p:sp>
      <p:pic>
        <p:nvPicPr>
          <p:cNvPr id="4" name="Picture 3">
            <a:extLst>
              <a:ext uri="{FF2B5EF4-FFF2-40B4-BE49-F238E27FC236}">
                <a16:creationId xmlns:a16="http://schemas.microsoft.com/office/drawing/2014/main" id="{89485199-B5D6-4712-83B1-F3C3B96EA23D}"/>
              </a:ext>
            </a:extLst>
          </p:cNvPr>
          <p:cNvPicPr>
            <a:picLocks noChangeAspect="1"/>
          </p:cNvPicPr>
          <p:nvPr/>
        </p:nvPicPr>
        <p:blipFill>
          <a:blip r:embed="rId2"/>
          <a:stretch>
            <a:fillRect/>
          </a:stretch>
        </p:blipFill>
        <p:spPr>
          <a:xfrm>
            <a:off x="5266585" y="4481970"/>
            <a:ext cx="2904821" cy="2210045"/>
          </a:xfrm>
          <a:prstGeom prst="rect">
            <a:avLst/>
          </a:prstGeom>
        </p:spPr>
      </p:pic>
      <p:pic>
        <p:nvPicPr>
          <p:cNvPr id="7" name="Picture 6">
            <a:extLst>
              <a:ext uri="{FF2B5EF4-FFF2-40B4-BE49-F238E27FC236}">
                <a16:creationId xmlns:a16="http://schemas.microsoft.com/office/drawing/2014/main" id="{3A74C8EB-F459-41C7-A574-4237B3073649}"/>
              </a:ext>
            </a:extLst>
          </p:cNvPr>
          <p:cNvPicPr>
            <a:picLocks noChangeAspect="1"/>
          </p:cNvPicPr>
          <p:nvPr/>
        </p:nvPicPr>
        <p:blipFill rotWithShape="1">
          <a:blip r:embed="rId3"/>
          <a:srcRect t="-220" b="12099"/>
          <a:stretch/>
        </p:blipFill>
        <p:spPr>
          <a:xfrm>
            <a:off x="263988" y="1488182"/>
            <a:ext cx="4056173" cy="4762447"/>
          </a:xfrm>
          <a:prstGeom prst="rect">
            <a:avLst/>
          </a:prstGeom>
        </p:spPr>
      </p:pic>
    </p:spTree>
    <p:extLst>
      <p:ext uri="{BB962C8B-B14F-4D97-AF65-F5344CB8AC3E}">
        <p14:creationId xmlns:p14="http://schemas.microsoft.com/office/powerpoint/2010/main" val="13192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6A8C16-5FC1-B74B-8542-34BB362F2B90}"/>
              </a:ext>
            </a:extLst>
          </p:cNvPr>
          <p:cNvSpPr>
            <a:spLocks noGrp="1"/>
          </p:cNvSpPr>
          <p:nvPr>
            <p:ph type="title"/>
          </p:nvPr>
        </p:nvSpPr>
        <p:spPr>
          <a:xfrm>
            <a:off x="276571" y="2351106"/>
            <a:ext cx="4180936" cy="508313"/>
          </a:xfrm>
        </p:spPr>
        <p:txBody>
          <a:bodyPr>
            <a:normAutofit fontScale="90000"/>
          </a:bodyPr>
          <a:lstStyle/>
          <a:p>
            <a:endParaRPr lang="en-US"/>
          </a:p>
        </p:txBody>
      </p:sp>
      <p:sp>
        <p:nvSpPr>
          <p:cNvPr id="7" name="Content Placeholder 6">
            <a:extLst>
              <a:ext uri="{FF2B5EF4-FFF2-40B4-BE49-F238E27FC236}">
                <a16:creationId xmlns:a16="http://schemas.microsoft.com/office/drawing/2014/main" id="{DFD30EC1-DDA0-524C-B29D-4CAF89022B80}"/>
              </a:ext>
            </a:extLst>
          </p:cNvPr>
          <p:cNvSpPr>
            <a:spLocks noGrp="1"/>
          </p:cNvSpPr>
          <p:nvPr>
            <p:ph idx="14"/>
          </p:nvPr>
        </p:nvSpPr>
        <p:spPr/>
        <p:txBody>
          <a:bodyPr/>
          <a:lstStyle/>
          <a:p>
            <a:endParaRPr lang="en-US"/>
          </a:p>
        </p:txBody>
      </p:sp>
      <p:pic>
        <p:nvPicPr>
          <p:cNvPr id="9" name="Picture 8" descr="A screenshot of a cell phone&#10;&#10;Description automatically generated">
            <a:extLst>
              <a:ext uri="{FF2B5EF4-FFF2-40B4-BE49-F238E27FC236}">
                <a16:creationId xmlns:a16="http://schemas.microsoft.com/office/drawing/2014/main" id="{F6C3E714-6328-E24B-BF36-9EF725C11CE0}"/>
              </a:ext>
            </a:extLst>
          </p:cNvPr>
          <p:cNvPicPr>
            <a:picLocks noChangeAspect="1"/>
          </p:cNvPicPr>
          <p:nvPr/>
        </p:nvPicPr>
        <p:blipFill rotWithShape="1">
          <a:blip r:embed="rId2"/>
          <a:srcRect t="-2990" r="7377" b="5654"/>
          <a:stretch/>
        </p:blipFill>
        <p:spPr>
          <a:xfrm>
            <a:off x="276571" y="1188720"/>
            <a:ext cx="8576134" cy="4480560"/>
          </a:xfrm>
          <a:prstGeom prst="rect">
            <a:avLst/>
          </a:prstGeom>
        </p:spPr>
      </p:pic>
      <p:sp>
        <p:nvSpPr>
          <p:cNvPr id="4" name="TextBox 3">
            <a:extLst>
              <a:ext uri="{FF2B5EF4-FFF2-40B4-BE49-F238E27FC236}">
                <a16:creationId xmlns:a16="http://schemas.microsoft.com/office/drawing/2014/main" id="{BD183D39-211E-4AEF-8CE6-C024DC4234D6}"/>
              </a:ext>
            </a:extLst>
          </p:cNvPr>
          <p:cNvSpPr txBox="1"/>
          <p:nvPr/>
        </p:nvSpPr>
        <p:spPr>
          <a:xfrm>
            <a:off x="5009654" y="3476569"/>
            <a:ext cx="3716660" cy="707886"/>
          </a:xfrm>
          <a:prstGeom prst="rect">
            <a:avLst/>
          </a:prstGeom>
          <a:noFill/>
        </p:spPr>
        <p:txBody>
          <a:bodyPr wrap="square" rtlCol="0">
            <a:spAutoFit/>
          </a:bodyPr>
          <a:lstStyle/>
          <a:p>
            <a:r>
              <a:rPr lang="en-US" sz="4000" dirty="0">
                <a:solidFill>
                  <a:schemeClr val="bg1">
                    <a:lumMod val="10000"/>
                  </a:schemeClr>
                </a:solidFill>
                <a:latin typeface="+mj-lt"/>
              </a:rPr>
              <a:t>Sample Schedule</a:t>
            </a:r>
          </a:p>
        </p:txBody>
      </p:sp>
    </p:spTree>
    <p:extLst>
      <p:ext uri="{BB962C8B-B14F-4D97-AF65-F5344CB8AC3E}">
        <p14:creationId xmlns:p14="http://schemas.microsoft.com/office/powerpoint/2010/main" val="4016026045"/>
      </p:ext>
    </p:extLst>
  </p:cSld>
  <p:clrMapOvr>
    <a:masterClrMapping/>
  </p:clrMapOvr>
</p:sld>
</file>

<file path=ppt/theme/theme1.xml><?xml version="1.0" encoding="utf-8"?>
<a:theme xmlns:a="http://schemas.openxmlformats.org/drawingml/2006/main" name="2_Title Slide">
  <a:themeElements>
    <a:clrScheme name="Custom 1">
      <a:dk1>
        <a:srgbClr val="7F7F7F"/>
      </a:dk1>
      <a:lt1>
        <a:srgbClr val="ECEEEF"/>
      </a:lt1>
      <a:dk2>
        <a:srgbClr val="FFFFFF"/>
      </a:dk2>
      <a:lt2>
        <a:srgbClr val="FFFFFF"/>
      </a:lt2>
      <a:accent1>
        <a:srgbClr val="FF0000"/>
      </a:accent1>
      <a:accent2>
        <a:srgbClr val="A0ACB2"/>
      </a:accent2>
      <a:accent3>
        <a:srgbClr val="FFFFFF"/>
      </a:accent3>
      <a:accent4>
        <a:srgbClr val="FFFFFF"/>
      </a:accent4>
      <a:accent5>
        <a:srgbClr val="FF0000"/>
      </a:accent5>
      <a:accent6>
        <a:srgbClr val="FF0000"/>
      </a:accent6>
      <a:hlink>
        <a:srgbClr val="000000"/>
      </a:hlink>
      <a:folHlink>
        <a:srgbClr val="FF000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a:themeElements>
    <a:clrScheme name="Custom 1">
      <a:dk1>
        <a:srgbClr val="7F7F7F"/>
      </a:dk1>
      <a:lt1>
        <a:srgbClr val="ECEEEF"/>
      </a:lt1>
      <a:dk2>
        <a:srgbClr val="FFFFFF"/>
      </a:dk2>
      <a:lt2>
        <a:srgbClr val="FFFFFF"/>
      </a:lt2>
      <a:accent1>
        <a:srgbClr val="FF0000"/>
      </a:accent1>
      <a:accent2>
        <a:srgbClr val="A0ACB2"/>
      </a:accent2>
      <a:accent3>
        <a:srgbClr val="FFFFFF"/>
      </a:accent3>
      <a:accent4>
        <a:srgbClr val="FFFFFF"/>
      </a:accent4>
      <a:accent5>
        <a:srgbClr val="FF0000"/>
      </a:accent5>
      <a:accent6>
        <a:srgbClr val="FF0000"/>
      </a:accent6>
      <a:hlink>
        <a:srgbClr val="000000"/>
      </a:hlink>
      <a:folHlink>
        <a:srgbClr val="FF000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acet">
  <a:themeElements>
    <a:clrScheme name="Custom 1">
      <a:dk1>
        <a:srgbClr val="7F7F7F"/>
      </a:dk1>
      <a:lt1>
        <a:srgbClr val="ECEEEF"/>
      </a:lt1>
      <a:dk2>
        <a:srgbClr val="FFFFFF"/>
      </a:dk2>
      <a:lt2>
        <a:srgbClr val="FFFFFF"/>
      </a:lt2>
      <a:accent1>
        <a:srgbClr val="FF0000"/>
      </a:accent1>
      <a:accent2>
        <a:srgbClr val="A0ACB2"/>
      </a:accent2>
      <a:accent3>
        <a:srgbClr val="FFFFFF"/>
      </a:accent3>
      <a:accent4>
        <a:srgbClr val="FFFFFF"/>
      </a:accent4>
      <a:accent5>
        <a:srgbClr val="FF0000"/>
      </a:accent5>
      <a:accent6>
        <a:srgbClr val="FF0000"/>
      </a:accent6>
      <a:hlink>
        <a:srgbClr val="000000"/>
      </a:hlink>
      <a:folHlink>
        <a:srgbClr val="FF0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36778</TotalTime>
  <Words>2400</Words>
  <Application>Microsoft Office PowerPoint</Application>
  <PresentationFormat>On-screen Show (4:3)</PresentationFormat>
  <Paragraphs>262</Paragraphs>
  <Slides>34</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Abadi</vt:lpstr>
      <vt:lpstr>Arial</vt:lpstr>
      <vt:lpstr>Calibri</vt:lpstr>
      <vt:lpstr>Fave Script Bold Pro</vt:lpstr>
      <vt:lpstr>Helvetica</vt:lpstr>
      <vt:lpstr>Trebuchet MS</vt:lpstr>
      <vt:lpstr>Tw Cen MT</vt:lpstr>
      <vt:lpstr>Wingdings 3</vt:lpstr>
      <vt:lpstr>2_Title Slide</vt:lpstr>
      <vt:lpstr>Content Slide</vt:lpstr>
      <vt:lpstr>Facet</vt:lpstr>
      <vt:lpstr>PowerPoint Presentation</vt:lpstr>
      <vt:lpstr>PowerPoint Presentation</vt:lpstr>
      <vt:lpstr> </vt:lpstr>
      <vt:lpstr>Meet our Residents </vt:lpstr>
      <vt:lpstr>PowerPoint Presentation</vt:lpstr>
      <vt:lpstr>PowerPoint Presentation</vt:lpstr>
      <vt:lpstr>Intern Year </vt:lpstr>
      <vt:lpstr>PowerPoint Presentation</vt:lpstr>
      <vt:lpstr>PowerPoint Presentation</vt:lpstr>
      <vt:lpstr>PowerPoint Presentation</vt:lpstr>
      <vt:lpstr>Block Scheduling </vt:lpstr>
      <vt:lpstr>PowerPoint Presentation</vt:lpstr>
      <vt:lpstr>PowerPoint Presentation</vt:lpstr>
      <vt:lpstr>Great day at Mohs!</vt:lpstr>
      <vt:lpstr>PowerPoint Presentation</vt:lpstr>
      <vt:lpstr>PowerPoint Presentation</vt:lpstr>
      <vt:lpstr>PowerPoint Presentation</vt:lpstr>
      <vt:lpstr>PowerPoint Presentation</vt:lpstr>
      <vt:lpstr>Resident Cosmetic Sessions Every 3 months</vt:lpstr>
      <vt:lpstr>Funding </vt:lpstr>
      <vt:lpstr>FAQ-find it all here</vt:lpstr>
      <vt:lpstr>FAQ-find it all here</vt:lpstr>
      <vt:lpstr>FAQ-find it all here</vt:lpstr>
      <vt:lpstr>FAQ-find it all here</vt:lpstr>
      <vt:lpstr>PowerPoint Presentation</vt:lpstr>
      <vt:lpstr>Conferences </vt:lpstr>
      <vt:lpstr>Ohio Dermatological Association</vt:lpstr>
      <vt:lpstr>PowerPoint Presentation</vt:lpstr>
      <vt:lpstr>American Academy of  Dermatology</vt:lpstr>
      <vt:lpstr>ASLMS 2023</vt:lpstr>
      <vt:lpstr>PowerPoint Presentation</vt:lpstr>
      <vt:lpstr>PowerPoint Presentation</vt:lpstr>
      <vt:lpstr>PowerPoint Presentation</vt:lpstr>
      <vt:lpstr>PowerPoint Presentation</vt:lpstr>
    </vt:vector>
  </TitlesOfParts>
  <Manager/>
  <Company>OSU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Jacquie Aberegg</dc:creator>
  <cp:keywords/>
  <dc:description/>
  <cp:lastModifiedBy>Hitler, Crisanne</cp:lastModifiedBy>
  <cp:revision>182</cp:revision>
  <cp:lastPrinted>2013-08-13T14:25:08Z</cp:lastPrinted>
  <dcterms:created xsi:type="dcterms:W3CDTF">2017-12-12T04:38:48Z</dcterms:created>
  <dcterms:modified xsi:type="dcterms:W3CDTF">2023-06-09T12:23:29Z</dcterms:modified>
  <cp:category/>
</cp:coreProperties>
</file>