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306" r:id="rId3"/>
    <p:sldId id="300" r:id="rId4"/>
    <p:sldId id="280" r:id="rId5"/>
    <p:sldId id="282" r:id="rId6"/>
    <p:sldId id="287" r:id="rId7"/>
    <p:sldId id="296" r:id="rId8"/>
    <p:sldId id="308" r:id="rId9"/>
    <p:sldId id="305" r:id="rId10"/>
    <p:sldId id="309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0833"/>
    <a:srgbClr val="D25F15"/>
    <a:srgbClr val="DBAA00"/>
    <a:srgbClr val="BBB6AF"/>
    <a:srgbClr val="878580"/>
    <a:srgbClr val="E90E3D"/>
    <a:srgbClr val="DCCE86"/>
    <a:srgbClr val="B42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99295" autoAdjust="0"/>
  </p:normalViewPr>
  <p:slideViewPr>
    <p:cSldViewPr>
      <p:cViewPr varScale="1">
        <p:scale>
          <a:sx n="115" d="100"/>
          <a:sy n="115" d="100"/>
        </p:scale>
        <p:origin x="187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22847-AEAA-4A4D-A3BE-815F74AC499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C87B28-8549-47F4-AD07-47DB48C8776F}">
      <dgm:prSet phldrT="[Text]"/>
      <dgm:spPr/>
      <dgm:t>
        <a:bodyPr/>
        <a:lstStyle/>
        <a:p>
          <a:r>
            <a:rPr lang="en-US" dirty="0" smtClean="0"/>
            <a:t>Article Citations</a:t>
          </a:r>
          <a:endParaRPr lang="en-US" dirty="0"/>
        </a:p>
      </dgm:t>
    </dgm:pt>
    <dgm:pt modelId="{3CD4CA6E-4452-4F7D-A6B2-E843DBB37B31}" type="parTrans" cxnId="{400B9B34-19DE-487D-821F-79B91A55A78F}">
      <dgm:prSet/>
      <dgm:spPr/>
      <dgm:t>
        <a:bodyPr/>
        <a:lstStyle/>
        <a:p>
          <a:endParaRPr lang="en-US"/>
        </a:p>
      </dgm:t>
    </dgm:pt>
    <dgm:pt modelId="{D5B9443A-69C9-478C-A7E8-F1812686D6F6}" type="sibTrans" cxnId="{400B9B34-19DE-487D-821F-79B91A55A78F}">
      <dgm:prSet/>
      <dgm:spPr/>
      <dgm:t>
        <a:bodyPr/>
        <a:lstStyle/>
        <a:p>
          <a:endParaRPr lang="en-US"/>
        </a:p>
      </dgm:t>
    </dgm:pt>
    <dgm:pt modelId="{72E5D802-3330-4930-8475-426CC5ED3304}">
      <dgm:prSet phldrT="[Text]"/>
      <dgm:spPr/>
      <dgm:t>
        <a:bodyPr/>
        <a:lstStyle/>
        <a:p>
          <a:r>
            <a:rPr lang="en-US" dirty="0" smtClean="0"/>
            <a:t>Impact Factors</a:t>
          </a:r>
          <a:endParaRPr lang="en-US" dirty="0"/>
        </a:p>
      </dgm:t>
    </dgm:pt>
    <dgm:pt modelId="{80FE537B-D507-4767-84FC-4DF053F95256}" type="parTrans" cxnId="{2C4082C0-48D3-4EEC-B191-AF46CE9AAC2C}">
      <dgm:prSet/>
      <dgm:spPr/>
      <dgm:t>
        <a:bodyPr/>
        <a:lstStyle/>
        <a:p>
          <a:endParaRPr lang="en-US"/>
        </a:p>
      </dgm:t>
    </dgm:pt>
    <dgm:pt modelId="{51E569C9-7830-48BD-8430-A4C203FE7FD1}" type="sibTrans" cxnId="{2C4082C0-48D3-4EEC-B191-AF46CE9AAC2C}">
      <dgm:prSet/>
      <dgm:spPr/>
      <dgm:t>
        <a:bodyPr/>
        <a:lstStyle/>
        <a:p>
          <a:endParaRPr lang="en-US"/>
        </a:p>
      </dgm:t>
    </dgm:pt>
    <dgm:pt modelId="{50A30518-9026-43B4-A735-20304D8DA4B9}">
      <dgm:prSet phldrT="[Text]"/>
      <dgm:spPr/>
      <dgm:t>
        <a:bodyPr/>
        <a:lstStyle/>
        <a:p>
          <a:r>
            <a:rPr lang="en-US" dirty="0" smtClean="0"/>
            <a:t>H-index</a:t>
          </a:r>
          <a:endParaRPr lang="en-US" dirty="0"/>
        </a:p>
      </dgm:t>
    </dgm:pt>
    <dgm:pt modelId="{26C1F213-7E0E-474A-AED3-5FF06EE9C0ED}" type="parTrans" cxnId="{5E13D86B-98CA-4DC6-ACEB-F5ADD66E4E4E}">
      <dgm:prSet/>
      <dgm:spPr/>
      <dgm:t>
        <a:bodyPr/>
        <a:lstStyle/>
        <a:p>
          <a:endParaRPr lang="en-US"/>
        </a:p>
      </dgm:t>
    </dgm:pt>
    <dgm:pt modelId="{00070BE0-989C-4921-A4E3-E7A12F471FAB}" type="sibTrans" cxnId="{5E13D86B-98CA-4DC6-ACEB-F5ADD66E4E4E}">
      <dgm:prSet/>
      <dgm:spPr/>
      <dgm:t>
        <a:bodyPr/>
        <a:lstStyle/>
        <a:p>
          <a:endParaRPr lang="en-US"/>
        </a:p>
      </dgm:t>
    </dgm:pt>
    <dgm:pt modelId="{07E908B2-1B65-4425-B241-B49A5EED96A0}">
      <dgm:prSet phldrT="[Text]"/>
      <dgm:spPr/>
      <dgm:t>
        <a:bodyPr/>
        <a:lstStyle/>
        <a:p>
          <a:r>
            <a:rPr lang="en-US" dirty="0" smtClean="0"/>
            <a:t>Rankings by Category</a:t>
          </a:r>
          <a:endParaRPr lang="en-US" dirty="0"/>
        </a:p>
      </dgm:t>
    </dgm:pt>
    <dgm:pt modelId="{221E86DE-5F2A-411B-9279-9070B287A3BB}" type="parTrans" cxnId="{A44E2658-8B74-46C5-8650-896C425C55DC}">
      <dgm:prSet/>
      <dgm:spPr/>
      <dgm:t>
        <a:bodyPr/>
        <a:lstStyle/>
        <a:p>
          <a:endParaRPr lang="en-US"/>
        </a:p>
      </dgm:t>
    </dgm:pt>
    <dgm:pt modelId="{ED20BC4E-C60A-41FC-976A-B63082AD0523}" type="sibTrans" cxnId="{A44E2658-8B74-46C5-8650-896C425C55DC}">
      <dgm:prSet/>
      <dgm:spPr/>
      <dgm:t>
        <a:bodyPr/>
        <a:lstStyle/>
        <a:p>
          <a:endParaRPr lang="en-US"/>
        </a:p>
      </dgm:t>
    </dgm:pt>
    <dgm:pt modelId="{9AF59CD7-3F6F-46CB-831B-328FE6449DF4}" type="pres">
      <dgm:prSet presAssocID="{CE822847-AEAA-4A4D-A3BE-815F74AC499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C415C9-B6C3-467F-9384-89563B645171}" type="pres">
      <dgm:prSet presAssocID="{93C87B28-8549-47F4-AD07-47DB48C8776F}" presName="root1" presStyleCnt="0"/>
      <dgm:spPr/>
    </dgm:pt>
    <dgm:pt modelId="{DB89805B-3A85-4DB7-8C7F-338C78B38D08}" type="pres">
      <dgm:prSet presAssocID="{93C87B28-8549-47F4-AD07-47DB48C8776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518FCC-2772-4282-B235-C7F5BD0683D7}" type="pres">
      <dgm:prSet presAssocID="{93C87B28-8549-47F4-AD07-47DB48C8776F}" presName="level2hierChild" presStyleCnt="0"/>
      <dgm:spPr/>
    </dgm:pt>
    <dgm:pt modelId="{F6C416D4-183B-4729-8C4A-B39CF91ED470}" type="pres">
      <dgm:prSet presAssocID="{80FE537B-D507-4767-84FC-4DF053F95256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70793A85-14B4-40AF-8EBB-EC9CCB7ECA93}" type="pres">
      <dgm:prSet presAssocID="{80FE537B-D507-4767-84FC-4DF053F95256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E1D09F3-855E-42CD-A895-B687A8F92D2F}" type="pres">
      <dgm:prSet presAssocID="{72E5D802-3330-4930-8475-426CC5ED3304}" presName="root2" presStyleCnt="0"/>
      <dgm:spPr/>
    </dgm:pt>
    <dgm:pt modelId="{0B6C55EA-D440-4326-83BF-D2E755E8841F}" type="pres">
      <dgm:prSet presAssocID="{72E5D802-3330-4930-8475-426CC5ED330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C6C21C-F266-4376-BD02-30478F9FEF04}" type="pres">
      <dgm:prSet presAssocID="{72E5D802-3330-4930-8475-426CC5ED3304}" presName="level3hierChild" presStyleCnt="0"/>
      <dgm:spPr/>
    </dgm:pt>
    <dgm:pt modelId="{BF853139-202B-4982-AD26-258C64AFB016}" type="pres">
      <dgm:prSet presAssocID="{221E86DE-5F2A-411B-9279-9070B287A3BB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0FE38BBB-985D-4036-B041-D26CB04384AC}" type="pres">
      <dgm:prSet presAssocID="{221E86DE-5F2A-411B-9279-9070B287A3BB}" presName="connTx" presStyleLbl="parChTrans1D3" presStyleIdx="0" presStyleCnt="1"/>
      <dgm:spPr/>
      <dgm:t>
        <a:bodyPr/>
        <a:lstStyle/>
        <a:p>
          <a:endParaRPr lang="en-US"/>
        </a:p>
      </dgm:t>
    </dgm:pt>
    <dgm:pt modelId="{AC825B4B-E85F-43EC-8081-6BF9BE02D9B3}" type="pres">
      <dgm:prSet presAssocID="{07E908B2-1B65-4425-B241-B49A5EED96A0}" presName="root2" presStyleCnt="0"/>
      <dgm:spPr/>
    </dgm:pt>
    <dgm:pt modelId="{FBA6171C-607A-4209-BEF4-4F96B99D7CF4}" type="pres">
      <dgm:prSet presAssocID="{07E908B2-1B65-4425-B241-B49A5EED96A0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411BBD-656B-4523-8677-9BB8603C880A}" type="pres">
      <dgm:prSet presAssocID="{07E908B2-1B65-4425-B241-B49A5EED96A0}" presName="level3hierChild" presStyleCnt="0"/>
      <dgm:spPr/>
    </dgm:pt>
    <dgm:pt modelId="{B581E2A6-C50A-467C-833B-E63879E580A4}" type="pres">
      <dgm:prSet presAssocID="{26C1F213-7E0E-474A-AED3-5FF06EE9C0E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4DB8BFC5-462A-4541-AAF1-E0BCE8375A34}" type="pres">
      <dgm:prSet presAssocID="{26C1F213-7E0E-474A-AED3-5FF06EE9C0E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7B923582-3652-48A5-9094-6D4DE75AD227}" type="pres">
      <dgm:prSet presAssocID="{50A30518-9026-43B4-A735-20304D8DA4B9}" presName="root2" presStyleCnt="0"/>
      <dgm:spPr/>
    </dgm:pt>
    <dgm:pt modelId="{6BE58388-54C0-4D64-A10E-674C1B7710E4}" type="pres">
      <dgm:prSet presAssocID="{50A30518-9026-43B4-A735-20304D8DA4B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E09CB5-EBEA-4FFD-B92A-12C969837DCB}" type="pres">
      <dgm:prSet presAssocID="{50A30518-9026-43B4-A735-20304D8DA4B9}" presName="level3hierChild" presStyleCnt="0"/>
      <dgm:spPr/>
    </dgm:pt>
  </dgm:ptLst>
  <dgm:cxnLst>
    <dgm:cxn modelId="{A44E2658-8B74-46C5-8650-896C425C55DC}" srcId="{72E5D802-3330-4930-8475-426CC5ED3304}" destId="{07E908B2-1B65-4425-B241-B49A5EED96A0}" srcOrd="0" destOrd="0" parTransId="{221E86DE-5F2A-411B-9279-9070B287A3BB}" sibTransId="{ED20BC4E-C60A-41FC-976A-B63082AD0523}"/>
    <dgm:cxn modelId="{400B9B34-19DE-487D-821F-79B91A55A78F}" srcId="{CE822847-AEAA-4A4D-A3BE-815F74AC4994}" destId="{93C87B28-8549-47F4-AD07-47DB48C8776F}" srcOrd="0" destOrd="0" parTransId="{3CD4CA6E-4452-4F7D-A6B2-E843DBB37B31}" sibTransId="{D5B9443A-69C9-478C-A7E8-F1812686D6F6}"/>
    <dgm:cxn modelId="{2C4082C0-48D3-4EEC-B191-AF46CE9AAC2C}" srcId="{93C87B28-8549-47F4-AD07-47DB48C8776F}" destId="{72E5D802-3330-4930-8475-426CC5ED3304}" srcOrd="0" destOrd="0" parTransId="{80FE537B-D507-4767-84FC-4DF053F95256}" sibTransId="{51E569C9-7830-48BD-8430-A4C203FE7FD1}"/>
    <dgm:cxn modelId="{950FEF9E-D4C4-4E61-81E5-F9E6837CBFE0}" type="presOf" srcId="{26C1F213-7E0E-474A-AED3-5FF06EE9C0ED}" destId="{4DB8BFC5-462A-4541-AAF1-E0BCE8375A34}" srcOrd="1" destOrd="0" presId="urn:microsoft.com/office/officeart/2008/layout/HorizontalMultiLevelHierarchy"/>
    <dgm:cxn modelId="{FF750C14-2669-4FC3-B3FD-2D2C221CC75D}" type="presOf" srcId="{93C87B28-8549-47F4-AD07-47DB48C8776F}" destId="{DB89805B-3A85-4DB7-8C7F-338C78B38D08}" srcOrd="0" destOrd="0" presId="urn:microsoft.com/office/officeart/2008/layout/HorizontalMultiLevelHierarchy"/>
    <dgm:cxn modelId="{DB01EAFF-BBD7-41A5-B96F-D11A03AA556B}" type="presOf" srcId="{80FE537B-D507-4767-84FC-4DF053F95256}" destId="{F6C416D4-183B-4729-8C4A-B39CF91ED470}" srcOrd="0" destOrd="0" presId="urn:microsoft.com/office/officeart/2008/layout/HorizontalMultiLevelHierarchy"/>
    <dgm:cxn modelId="{D0F65DC6-FAB6-4785-8667-66E672F24B9C}" type="presOf" srcId="{26C1F213-7E0E-474A-AED3-5FF06EE9C0ED}" destId="{B581E2A6-C50A-467C-833B-E63879E580A4}" srcOrd="0" destOrd="0" presId="urn:microsoft.com/office/officeart/2008/layout/HorizontalMultiLevelHierarchy"/>
    <dgm:cxn modelId="{4021135F-6DD3-46D5-B914-3DE19709F526}" type="presOf" srcId="{221E86DE-5F2A-411B-9279-9070B287A3BB}" destId="{0FE38BBB-985D-4036-B041-D26CB04384AC}" srcOrd="1" destOrd="0" presId="urn:microsoft.com/office/officeart/2008/layout/HorizontalMultiLevelHierarchy"/>
    <dgm:cxn modelId="{06F41757-05BF-46DB-AE70-9C267C8DFADE}" type="presOf" srcId="{221E86DE-5F2A-411B-9279-9070B287A3BB}" destId="{BF853139-202B-4982-AD26-258C64AFB016}" srcOrd="0" destOrd="0" presId="urn:microsoft.com/office/officeart/2008/layout/HorizontalMultiLevelHierarchy"/>
    <dgm:cxn modelId="{D5DC8C37-D1C2-4FAE-84EE-92CFAF5AE37C}" type="presOf" srcId="{07E908B2-1B65-4425-B241-B49A5EED96A0}" destId="{FBA6171C-607A-4209-BEF4-4F96B99D7CF4}" srcOrd="0" destOrd="0" presId="urn:microsoft.com/office/officeart/2008/layout/HorizontalMultiLevelHierarchy"/>
    <dgm:cxn modelId="{062C5243-FDA7-4334-BE80-92825385FE14}" type="presOf" srcId="{72E5D802-3330-4930-8475-426CC5ED3304}" destId="{0B6C55EA-D440-4326-83BF-D2E755E8841F}" srcOrd="0" destOrd="0" presId="urn:microsoft.com/office/officeart/2008/layout/HorizontalMultiLevelHierarchy"/>
    <dgm:cxn modelId="{5E13D86B-98CA-4DC6-ACEB-F5ADD66E4E4E}" srcId="{93C87B28-8549-47F4-AD07-47DB48C8776F}" destId="{50A30518-9026-43B4-A735-20304D8DA4B9}" srcOrd="1" destOrd="0" parTransId="{26C1F213-7E0E-474A-AED3-5FF06EE9C0ED}" sibTransId="{00070BE0-989C-4921-A4E3-E7A12F471FAB}"/>
    <dgm:cxn modelId="{9D301D27-8331-4311-86EC-CA8DDE3A984D}" type="presOf" srcId="{50A30518-9026-43B4-A735-20304D8DA4B9}" destId="{6BE58388-54C0-4D64-A10E-674C1B7710E4}" srcOrd="0" destOrd="0" presId="urn:microsoft.com/office/officeart/2008/layout/HorizontalMultiLevelHierarchy"/>
    <dgm:cxn modelId="{EFBCA697-B09A-4E87-AC58-19854E5E8E02}" type="presOf" srcId="{80FE537B-D507-4767-84FC-4DF053F95256}" destId="{70793A85-14B4-40AF-8EBB-EC9CCB7ECA93}" srcOrd="1" destOrd="0" presId="urn:microsoft.com/office/officeart/2008/layout/HorizontalMultiLevelHierarchy"/>
    <dgm:cxn modelId="{5C97460D-2A62-42F1-A885-558B891C2C31}" type="presOf" srcId="{CE822847-AEAA-4A4D-A3BE-815F74AC4994}" destId="{9AF59CD7-3F6F-46CB-831B-328FE6449DF4}" srcOrd="0" destOrd="0" presId="urn:microsoft.com/office/officeart/2008/layout/HorizontalMultiLevelHierarchy"/>
    <dgm:cxn modelId="{9405D9CD-6D0D-4786-847B-46D2E25ED66A}" type="presParOf" srcId="{9AF59CD7-3F6F-46CB-831B-328FE6449DF4}" destId="{C5C415C9-B6C3-467F-9384-89563B645171}" srcOrd="0" destOrd="0" presId="urn:microsoft.com/office/officeart/2008/layout/HorizontalMultiLevelHierarchy"/>
    <dgm:cxn modelId="{FA56F8DA-1A31-46A1-A9E7-9D2C59C45555}" type="presParOf" srcId="{C5C415C9-B6C3-467F-9384-89563B645171}" destId="{DB89805B-3A85-4DB7-8C7F-338C78B38D08}" srcOrd="0" destOrd="0" presId="urn:microsoft.com/office/officeart/2008/layout/HorizontalMultiLevelHierarchy"/>
    <dgm:cxn modelId="{73860150-4A0F-4ADC-940F-FA348BDCF363}" type="presParOf" srcId="{C5C415C9-B6C3-467F-9384-89563B645171}" destId="{A6518FCC-2772-4282-B235-C7F5BD0683D7}" srcOrd="1" destOrd="0" presId="urn:microsoft.com/office/officeart/2008/layout/HorizontalMultiLevelHierarchy"/>
    <dgm:cxn modelId="{97BDC2B8-1E20-457E-9771-CF451047DCCE}" type="presParOf" srcId="{A6518FCC-2772-4282-B235-C7F5BD0683D7}" destId="{F6C416D4-183B-4729-8C4A-B39CF91ED470}" srcOrd="0" destOrd="0" presId="urn:microsoft.com/office/officeart/2008/layout/HorizontalMultiLevelHierarchy"/>
    <dgm:cxn modelId="{19D2708C-6101-4605-B7CF-3A678B770A90}" type="presParOf" srcId="{F6C416D4-183B-4729-8C4A-B39CF91ED470}" destId="{70793A85-14B4-40AF-8EBB-EC9CCB7ECA93}" srcOrd="0" destOrd="0" presId="urn:microsoft.com/office/officeart/2008/layout/HorizontalMultiLevelHierarchy"/>
    <dgm:cxn modelId="{894D780A-6B8B-47E7-9DB2-EAF96E049F7E}" type="presParOf" srcId="{A6518FCC-2772-4282-B235-C7F5BD0683D7}" destId="{4E1D09F3-855E-42CD-A895-B687A8F92D2F}" srcOrd="1" destOrd="0" presId="urn:microsoft.com/office/officeart/2008/layout/HorizontalMultiLevelHierarchy"/>
    <dgm:cxn modelId="{34AC659B-C7F7-4F13-B3D9-A41DD3FAB545}" type="presParOf" srcId="{4E1D09F3-855E-42CD-A895-B687A8F92D2F}" destId="{0B6C55EA-D440-4326-83BF-D2E755E8841F}" srcOrd="0" destOrd="0" presId="urn:microsoft.com/office/officeart/2008/layout/HorizontalMultiLevelHierarchy"/>
    <dgm:cxn modelId="{22CB8BD0-8296-4C36-B1C0-114EBD924612}" type="presParOf" srcId="{4E1D09F3-855E-42CD-A895-B687A8F92D2F}" destId="{22C6C21C-F266-4376-BD02-30478F9FEF04}" srcOrd="1" destOrd="0" presId="urn:microsoft.com/office/officeart/2008/layout/HorizontalMultiLevelHierarchy"/>
    <dgm:cxn modelId="{E4AC6605-6C46-4F44-B585-081E505B1164}" type="presParOf" srcId="{22C6C21C-F266-4376-BD02-30478F9FEF04}" destId="{BF853139-202B-4982-AD26-258C64AFB016}" srcOrd="0" destOrd="0" presId="urn:microsoft.com/office/officeart/2008/layout/HorizontalMultiLevelHierarchy"/>
    <dgm:cxn modelId="{1EA33A21-781E-444F-AF2E-B830E7C4CD8E}" type="presParOf" srcId="{BF853139-202B-4982-AD26-258C64AFB016}" destId="{0FE38BBB-985D-4036-B041-D26CB04384AC}" srcOrd="0" destOrd="0" presId="urn:microsoft.com/office/officeart/2008/layout/HorizontalMultiLevelHierarchy"/>
    <dgm:cxn modelId="{F620A158-83D4-48E5-8293-B6A62D2BF43A}" type="presParOf" srcId="{22C6C21C-F266-4376-BD02-30478F9FEF04}" destId="{AC825B4B-E85F-43EC-8081-6BF9BE02D9B3}" srcOrd="1" destOrd="0" presId="urn:microsoft.com/office/officeart/2008/layout/HorizontalMultiLevelHierarchy"/>
    <dgm:cxn modelId="{A7E957C5-2186-4A43-98BA-7084EC0C628F}" type="presParOf" srcId="{AC825B4B-E85F-43EC-8081-6BF9BE02D9B3}" destId="{FBA6171C-607A-4209-BEF4-4F96B99D7CF4}" srcOrd="0" destOrd="0" presId="urn:microsoft.com/office/officeart/2008/layout/HorizontalMultiLevelHierarchy"/>
    <dgm:cxn modelId="{5F10C0B1-D52A-4EF0-A081-23BF97B1DC21}" type="presParOf" srcId="{AC825B4B-E85F-43EC-8081-6BF9BE02D9B3}" destId="{5A411BBD-656B-4523-8677-9BB8603C880A}" srcOrd="1" destOrd="0" presId="urn:microsoft.com/office/officeart/2008/layout/HorizontalMultiLevelHierarchy"/>
    <dgm:cxn modelId="{75B6FBDF-D0D0-48AE-9BDE-518F62810274}" type="presParOf" srcId="{A6518FCC-2772-4282-B235-C7F5BD0683D7}" destId="{B581E2A6-C50A-467C-833B-E63879E580A4}" srcOrd="2" destOrd="0" presId="urn:microsoft.com/office/officeart/2008/layout/HorizontalMultiLevelHierarchy"/>
    <dgm:cxn modelId="{05B7D6DC-FF97-4202-A606-33E580AC7DB5}" type="presParOf" srcId="{B581E2A6-C50A-467C-833B-E63879E580A4}" destId="{4DB8BFC5-462A-4541-AAF1-E0BCE8375A34}" srcOrd="0" destOrd="0" presId="urn:microsoft.com/office/officeart/2008/layout/HorizontalMultiLevelHierarchy"/>
    <dgm:cxn modelId="{B4B54DAD-A0F5-4668-BF55-216824ACB062}" type="presParOf" srcId="{A6518FCC-2772-4282-B235-C7F5BD0683D7}" destId="{7B923582-3652-48A5-9094-6D4DE75AD227}" srcOrd="3" destOrd="0" presId="urn:microsoft.com/office/officeart/2008/layout/HorizontalMultiLevelHierarchy"/>
    <dgm:cxn modelId="{311960FC-E13A-41D2-AFCE-F0C2CADB8770}" type="presParOf" srcId="{7B923582-3652-48A5-9094-6D4DE75AD227}" destId="{6BE58388-54C0-4D64-A10E-674C1B7710E4}" srcOrd="0" destOrd="0" presId="urn:microsoft.com/office/officeart/2008/layout/HorizontalMultiLevelHierarchy"/>
    <dgm:cxn modelId="{91C9EC0E-1FDE-43B9-8559-4D838099C22C}" type="presParOf" srcId="{7B923582-3652-48A5-9094-6D4DE75AD227}" destId="{A6E09CB5-EBEA-4FFD-B92A-12C969837DC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1E2A6-C50A-467C-833B-E63879E580A4}">
      <dsp:nvSpPr>
        <dsp:cNvPr id="0" name=""/>
        <dsp:cNvSpPr/>
      </dsp:nvSpPr>
      <dsp:spPr>
        <a:xfrm>
          <a:off x="447315" y="1451112"/>
          <a:ext cx="292848" cy="279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424" y="0"/>
              </a:lnTo>
              <a:lnTo>
                <a:pt x="146424" y="279009"/>
              </a:lnTo>
              <a:lnTo>
                <a:pt x="292848" y="2790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3628" y="1580505"/>
        <a:ext cx="20224" cy="20224"/>
      </dsp:txXfrm>
    </dsp:sp>
    <dsp:sp modelId="{BF853139-202B-4982-AD26-258C64AFB016}">
      <dsp:nvSpPr>
        <dsp:cNvPr id="0" name=""/>
        <dsp:cNvSpPr/>
      </dsp:nvSpPr>
      <dsp:spPr>
        <a:xfrm>
          <a:off x="2204407" y="1126383"/>
          <a:ext cx="2928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2848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43510" y="1164782"/>
        <a:ext cx="14642" cy="14642"/>
      </dsp:txXfrm>
    </dsp:sp>
    <dsp:sp modelId="{F6C416D4-183B-4729-8C4A-B39CF91ED470}">
      <dsp:nvSpPr>
        <dsp:cNvPr id="0" name=""/>
        <dsp:cNvSpPr/>
      </dsp:nvSpPr>
      <dsp:spPr>
        <a:xfrm>
          <a:off x="447315" y="1172103"/>
          <a:ext cx="292848" cy="279009"/>
        </a:xfrm>
        <a:custGeom>
          <a:avLst/>
          <a:gdLst/>
          <a:ahLst/>
          <a:cxnLst/>
          <a:rect l="0" t="0" r="0" b="0"/>
          <a:pathLst>
            <a:path>
              <a:moveTo>
                <a:pt x="0" y="279009"/>
              </a:moveTo>
              <a:lnTo>
                <a:pt x="146424" y="279009"/>
              </a:lnTo>
              <a:lnTo>
                <a:pt x="146424" y="0"/>
              </a:lnTo>
              <a:lnTo>
                <a:pt x="29284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3628" y="1301496"/>
        <a:ext cx="20224" cy="20224"/>
      </dsp:txXfrm>
    </dsp:sp>
    <dsp:sp modelId="{DB89805B-3A85-4DB7-8C7F-338C78B38D08}">
      <dsp:nvSpPr>
        <dsp:cNvPr id="0" name=""/>
        <dsp:cNvSpPr/>
      </dsp:nvSpPr>
      <dsp:spPr>
        <a:xfrm rot="16200000">
          <a:off x="-950669" y="1227905"/>
          <a:ext cx="2349556" cy="446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Article Citations</a:t>
          </a:r>
          <a:endParaRPr lang="en-US" sz="2800" kern="1200" dirty="0"/>
        </a:p>
      </dsp:txBody>
      <dsp:txXfrm>
        <a:off x="-950669" y="1227905"/>
        <a:ext cx="2349556" cy="446415"/>
      </dsp:txXfrm>
    </dsp:sp>
    <dsp:sp modelId="{0B6C55EA-D440-4326-83BF-D2E755E8841F}">
      <dsp:nvSpPr>
        <dsp:cNvPr id="0" name=""/>
        <dsp:cNvSpPr/>
      </dsp:nvSpPr>
      <dsp:spPr>
        <a:xfrm>
          <a:off x="740164" y="948895"/>
          <a:ext cx="1464243" cy="446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Impact Factors</a:t>
          </a:r>
          <a:endParaRPr lang="en-US" sz="1500" kern="1200" dirty="0"/>
        </a:p>
      </dsp:txBody>
      <dsp:txXfrm>
        <a:off x="740164" y="948895"/>
        <a:ext cx="1464243" cy="446415"/>
      </dsp:txXfrm>
    </dsp:sp>
    <dsp:sp modelId="{FBA6171C-607A-4209-BEF4-4F96B99D7CF4}">
      <dsp:nvSpPr>
        <dsp:cNvPr id="0" name=""/>
        <dsp:cNvSpPr/>
      </dsp:nvSpPr>
      <dsp:spPr>
        <a:xfrm>
          <a:off x="2497256" y="948895"/>
          <a:ext cx="1464243" cy="446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Rankings by Category</a:t>
          </a:r>
          <a:endParaRPr lang="en-US" sz="1500" kern="1200" dirty="0"/>
        </a:p>
      </dsp:txBody>
      <dsp:txXfrm>
        <a:off x="2497256" y="948895"/>
        <a:ext cx="1464243" cy="446415"/>
      </dsp:txXfrm>
    </dsp:sp>
    <dsp:sp modelId="{6BE58388-54C0-4D64-A10E-674C1B7710E4}">
      <dsp:nvSpPr>
        <dsp:cNvPr id="0" name=""/>
        <dsp:cNvSpPr/>
      </dsp:nvSpPr>
      <dsp:spPr>
        <a:xfrm>
          <a:off x="740164" y="1506914"/>
          <a:ext cx="1464243" cy="446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H-index</a:t>
          </a:r>
          <a:endParaRPr lang="en-US" sz="1500" kern="1200" dirty="0"/>
        </a:p>
      </dsp:txBody>
      <dsp:txXfrm>
        <a:off x="740164" y="1506914"/>
        <a:ext cx="1464243" cy="446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01F91D-4AD5-0846-A531-23D78CC5E2BC}" type="datetime1">
              <a:rPr lang="en-US"/>
              <a:pPr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6F920C-6AFF-2749-A880-3392ED4780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17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76567D-27C7-0345-8F21-0D351F157405}" type="datetime1">
              <a:rPr lang="en-US"/>
              <a:pPr/>
              <a:t>7/15/2021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446" tIns="46223" rIns="92446" bIns="4622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AC930F-3447-F046-A74F-91D25A77AB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758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C930F-3447-F046-A74F-91D25A77AB8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3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C930F-3447-F046-A74F-91D25A77AB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91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C930F-3447-F046-A74F-91D25A77AB8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37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C930F-3447-F046-A74F-91D25A77AB8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15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C930F-3447-F046-A74F-91D25A77AB8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19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C930F-3447-F046-A74F-91D25A77AB8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64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C930F-3447-F046-A74F-91D25A77AB8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96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8382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Proxima Nova Regular"/>
                <a:cs typeface="Proxima Nova Regular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Proxima Nova Regular"/>
                <a:cs typeface="Proxima Nova Regular"/>
              </a:defRPr>
            </a:lvl1pPr>
            <a:lvl2pPr>
              <a:defRPr sz="2400">
                <a:latin typeface="Proxima Nova Regular"/>
                <a:cs typeface="Proxima Nova Regular"/>
              </a:defRPr>
            </a:lvl2pPr>
            <a:lvl3pPr>
              <a:defRPr sz="2000">
                <a:latin typeface="Proxima Nova Regular"/>
                <a:cs typeface="Proxima Nova Regular"/>
              </a:defRPr>
            </a:lvl3pPr>
            <a:lvl4pPr>
              <a:defRPr sz="1800">
                <a:latin typeface="Proxima Nova Regular"/>
                <a:cs typeface="Proxima Nova Regular"/>
              </a:defRPr>
            </a:lvl4pPr>
            <a:lvl5pPr>
              <a:defRPr sz="1800">
                <a:latin typeface="Proxima Nova Regular"/>
                <a:cs typeface="Proxima Nova Regular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97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861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2800" b="1" cap="all">
                <a:latin typeface="Proxima Nova Regular"/>
                <a:cs typeface="Proxima Nova Regular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860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Proxima Nova Regular"/>
                <a:cs typeface="Proxima Nova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3539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Proxima Nova Regular"/>
                <a:cs typeface="Proxima Nova Regular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90999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Proxima Nova Regular"/>
                <a:cs typeface="Proxima Nova Regular"/>
              </a:defRPr>
            </a:lvl1pPr>
            <a:lvl2pPr>
              <a:defRPr sz="2000">
                <a:latin typeface="Proxima Nova Regular"/>
                <a:cs typeface="Proxima Nova Regular"/>
              </a:defRPr>
            </a:lvl2pPr>
            <a:lvl3pPr>
              <a:defRPr sz="1800">
                <a:latin typeface="Proxima Nova Regular"/>
                <a:cs typeface="Proxima Nova Regular"/>
              </a:defRPr>
            </a:lvl3pPr>
            <a:lvl4pPr>
              <a:defRPr sz="1600">
                <a:latin typeface="Proxima Nova Regular"/>
                <a:cs typeface="Proxima Nova Regular"/>
              </a:defRPr>
            </a:lvl4pPr>
            <a:lvl5pPr>
              <a:defRPr sz="1600">
                <a:latin typeface="Proxima Nova Regular"/>
                <a:cs typeface="Proxima Nova Regular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910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Proxima Nova Regular"/>
                <a:cs typeface="Proxima Nova Regular"/>
              </a:defRPr>
            </a:lvl1pPr>
            <a:lvl2pPr>
              <a:defRPr sz="2000">
                <a:latin typeface="Proxima Nova Regular"/>
                <a:cs typeface="Proxima Nova Regular"/>
              </a:defRPr>
            </a:lvl2pPr>
            <a:lvl3pPr>
              <a:defRPr sz="1800">
                <a:latin typeface="Proxima Nova Regular"/>
                <a:cs typeface="Proxima Nova Regular"/>
              </a:defRPr>
            </a:lvl3pPr>
            <a:lvl4pPr>
              <a:defRPr sz="1600">
                <a:latin typeface="Proxima Nova Regular"/>
                <a:cs typeface="Proxima Nova Regular"/>
              </a:defRPr>
            </a:lvl4pPr>
            <a:lvl5pPr>
              <a:defRPr sz="1600">
                <a:latin typeface="Proxima Nova Regular"/>
                <a:cs typeface="Proxima Nova Regular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14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4562"/>
            <a:ext cx="8229600" cy="655638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Proxima Nova Regular"/>
                <a:cs typeface="Proxima Nova Regular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09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77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995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6344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225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999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SL-PPT_Header.eps"/>
          <p:cNvPicPr>
            <a:picLocks noChangeAspect="1"/>
          </p:cNvPicPr>
          <p:nvPr userDrawn="1"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52" b="98"/>
          <a:stretch/>
        </p:blipFill>
        <p:spPr>
          <a:xfrm>
            <a:off x="0" y="0"/>
            <a:ext cx="9144000" cy="137160"/>
          </a:xfrm>
          <a:prstGeom prst="rect">
            <a:avLst/>
          </a:prstGeom>
        </p:spPr>
      </p:pic>
      <p:pic>
        <p:nvPicPr>
          <p:cNvPr id="6" name="Picture 5" descr="Ohio-Gray-CMYK.eps"/>
          <p:cNvPicPr>
            <a:picLocks noChangeAspect="1"/>
          </p:cNvPicPr>
          <p:nvPr userDrawn="1"/>
        </p:nvPicPr>
        <p:blipFill>
          <a:blip r:embed="rId12" cstate="email">
            <a:duotone>
              <a:prstClr val="black"/>
              <a:srgbClr val="BBB6AF">
                <a:tint val="45000"/>
                <a:satMod val="400000"/>
              </a:srgbClr>
            </a:duotone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192" y="6311507"/>
            <a:ext cx="340347" cy="381000"/>
          </a:xfrm>
          <a:prstGeom prst="rect">
            <a:avLst/>
          </a:prstGeom>
        </p:spPr>
      </p:pic>
      <p:sp>
        <p:nvSpPr>
          <p:cNvPr id="8" name="TextBox 5"/>
          <p:cNvSpPr txBox="1">
            <a:spLocks noChangeArrowheads="1"/>
          </p:cNvSpPr>
          <p:nvPr userDrawn="1"/>
        </p:nvSpPr>
        <p:spPr bwMode="auto">
          <a:xfrm>
            <a:off x="8458200" y="6348119"/>
            <a:ext cx="457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fld id="{0186383B-9AEA-B740-B7D9-3083DF648ED4}" type="slidenum">
              <a:rPr lang="en-US" sz="1400">
                <a:solidFill>
                  <a:schemeClr val="bg1"/>
                </a:solidFill>
                <a:latin typeface="Proxima Nova Regular"/>
                <a:cs typeface="Proxima Nova Regular"/>
              </a:rPr>
              <a:pPr algn="ctr" eaLnBrk="1" hangingPunct="1"/>
              <a:t>‹#›</a:t>
            </a:fld>
            <a:endParaRPr lang="en-US" sz="1400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  <p:pic>
        <p:nvPicPr>
          <p:cNvPr id="9" name="Picture 8" descr="hsl web header 4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38598"/>
            <a:ext cx="4495801" cy="3268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aitlyn.Feyh@osumc.edu" TargetMode="External"/><Relationship Id="rId7" Type="http://schemas.openxmlformats.org/officeDocument/2006/relationships/hyperlink" Target="mailto:Suzanne.Knott@osumc.edu" TargetMode="External"/><Relationship Id="rId2" Type="http://schemas.openxmlformats.org/officeDocument/2006/relationships/hyperlink" Target="mailto:Stephanie.Schulte@osumc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rista.Marbley@nationwidechildrens.org" TargetMode="External"/><Relationship Id="rId5" Type="http://schemas.openxmlformats.org/officeDocument/2006/relationships/hyperlink" Target="mailto:library3@nationwidechildrens.org" TargetMode="External"/><Relationship Id="rId4" Type="http://schemas.openxmlformats.org/officeDocument/2006/relationships/hyperlink" Target="mailto:Anna.Biszaha@osumc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hyperlink" Target="https://hsl-osu.libwizard.com/f/ImpactFactors_JournalRatings" TargetMode="External"/><Relationship Id="rId4" Type="http://schemas.openxmlformats.org/officeDocument/2006/relationships/hyperlink" Target="https://hslguides.osu.edu/researchimpac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28016"/>
            <a:ext cx="9144000" cy="5879592"/>
          </a:xfrm>
          <a:prstGeom prst="rect">
            <a:avLst/>
          </a:prstGeom>
          <a:solidFill>
            <a:srgbClr val="AB08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1534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Dossier Quality Indicators: How and Where to Find Them</a:t>
            </a:r>
            <a:r>
              <a:rPr lang="en-US" dirty="0"/>
              <a:t>  </a:t>
            </a:r>
            <a:r>
              <a:rPr lang="en-US" sz="4800" dirty="0" smtClean="0">
                <a:solidFill>
                  <a:schemeClr val="bg1"/>
                </a:solidFill>
                <a:latin typeface="Proxima Nova Semibold"/>
                <a:cs typeface="Proxima Nova Semibold"/>
              </a:rPr>
              <a:t/>
            </a:r>
            <a:br>
              <a:rPr lang="en-US" sz="4800" dirty="0" smtClean="0">
                <a:solidFill>
                  <a:schemeClr val="bg1"/>
                </a:solidFill>
                <a:latin typeface="Proxima Nova Semibold"/>
                <a:cs typeface="Proxima Nova Semibold"/>
              </a:rPr>
            </a:br>
            <a:r>
              <a:rPr lang="en-US" sz="4800" dirty="0">
                <a:solidFill>
                  <a:schemeClr val="bg1"/>
                </a:solidFill>
                <a:latin typeface="Proxima Nova Semibold"/>
                <a:cs typeface="Proxima Nova Semibold"/>
              </a:rPr>
              <a:t/>
            </a:r>
            <a:br>
              <a:rPr lang="en-US" sz="4800" dirty="0">
                <a:solidFill>
                  <a:schemeClr val="bg1"/>
                </a:solidFill>
                <a:latin typeface="Proxima Nova Semibold"/>
                <a:cs typeface="Proxima Nova Semibold"/>
              </a:rPr>
            </a:br>
            <a:r>
              <a:rPr lang="en-US" sz="1600" dirty="0" smtClean="0">
                <a:solidFill>
                  <a:schemeClr val="bg1"/>
                </a:solidFill>
                <a:latin typeface="Proxima Nova Semibold"/>
                <a:cs typeface="Proxima Nova Semibold"/>
              </a:rPr>
              <a:t>Stephanie Schulte, MLIS</a:t>
            </a:r>
            <a:br>
              <a:rPr lang="en-US" sz="1600" dirty="0" smtClean="0">
                <a:solidFill>
                  <a:schemeClr val="bg1"/>
                </a:solidFill>
                <a:latin typeface="Proxima Nova Semibold"/>
                <a:cs typeface="Proxima Nova Semibold"/>
              </a:rPr>
            </a:br>
            <a:r>
              <a:rPr lang="en-US" sz="1600" dirty="0" smtClean="0">
                <a:solidFill>
                  <a:schemeClr val="bg1"/>
                </a:solidFill>
                <a:latin typeface="Proxima Nova Semibold"/>
                <a:cs typeface="Proxima Nova Semibold"/>
              </a:rPr>
              <a:t>Associate Professor</a:t>
            </a:r>
            <a:br>
              <a:rPr lang="en-US" sz="1600" dirty="0" smtClean="0">
                <a:solidFill>
                  <a:schemeClr val="bg1"/>
                </a:solidFill>
                <a:latin typeface="Proxima Nova Semibold"/>
                <a:cs typeface="Proxima Nova Semibold"/>
              </a:rPr>
            </a:br>
            <a:r>
              <a:rPr lang="en-US" sz="1600" dirty="0" smtClean="0">
                <a:solidFill>
                  <a:schemeClr val="bg1"/>
                </a:solidFill>
                <a:latin typeface="Proxima Nova Semibold"/>
                <a:cs typeface="Proxima Nova Semibold"/>
              </a:rPr>
              <a:t>Head, Research and Education Services</a:t>
            </a:r>
            <a:br>
              <a:rPr lang="en-US" sz="1600" dirty="0" smtClean="0">
                <a:solidFill>
                  <a:schemeClr val="bg1"/>
                </a:solidFill>
                <a:latin typeface="Proxima Nova Semibold"/>
                <a:cs typeface="Proxima Nova Semibold"/>
              </a:rPr>
            </a:br>
            <a:r>
              <a:rPr lang="en-US" sz="1600" dirty="0" smtClean="0">
                <a:solidFill>
                  <a:schemeClr val="bg1"/>
                </a:solidFill>
                <a:latin typeface="Proxima Nova Semibold"/>
                <a:cs typeface="Proxima Nova Semibold"/>
              </a:rPr>
              <a:t>OSU Health Sciences Library</a:t>
            </a:r>
            <a:endParaRPr lang="en-US" sz="1600" dirty="0">
              <a:solidFill>
                <a:schemeClr val="bg1"/>
              </a:solidFill>
              <a:latin typeface="Proxima Nova Semibold"/>
              <a:cs typeface="Proxima Nova Semibold"/>
            </a:endParaRPr>
          </a:p>
        </p:txBody>
      </p:sp>
      <p:sp>
        <p:nvSpPr>
          <p:cNvPr id="10" name="Title 8"/>
          <p:cNvSpPr txBox="1">
            <a:spLocks/>
          </p:cNvSpPr>
          <p:nvPr/>
        </p:nvSpPr>
        <p:spPr>
          <a:xfrm>
            <a:off x="457200" y="3962400"/>
            <a:ext cx="8153400" cy="8382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Proxima Nova Regular"/>
                <a:ea typeface="ＭＳ Ｐゴシック" charset="-128"/>
                <a:cs typeface="Proxima Nova Regular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800" dirty="0">
              <a:solidFill>
                <a:schemeClr val="bg1"/>
              </a:solidFill>
              <a:latin typeface="Proxima Nova Light"/>
              <a:cs typeface="Proxima Nova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5562600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©Stephanie Schulte 2021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838200"/>
          </a:xfrm>
        </p:spPr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2742" y="1143000"/>
            <a:ext cx="8229600" cy="4038600"/>
          </a:xfrm>
        </p:spPr>
        <p:txBody>
          <a:bodyPr/>
          <a:lstStyle/>
          <a:p>
            <a:r>
              <a:rPr lang="en-US" sz="2200" dirty="0" smtClean="0"/>
              <a:t>Librarians: can help pull this data if you’re having trouble</a:t>
            </a:r>
          </a:p>
          <a:p>
            <a:pPr lvl="1"/>
            <a:r>
              <a:rPr lang="en-US" sz="2000" dirty="0" smtClean="0"/>
              <a:t>COM (non pediatrics): </a:t>
            </a:r>
            <a:r>
              <a:rPr lang="en-US" sz="2000" dirty="0" smtClean="0">
                <a:hlinkClick r:id="rId2"/>
              </a:rPr>
              <a:t>Stephanie.Schulte@osumc.edu</a:t>
            </a:r>
            <a:r>
              <a:rPr lang="en-US" sz="2000" dirty="0" smtClean="0"/>
              <a:t> or </a:t>
            </a:r>
            <a:r>
              <a:rPr lang="en-US" sz="2000" dirty="0" smtClean="0">
                <a:hlinkClick r:id="rId3"/>
              </a:rPr>
              <a:t>Kaitlyn.Feyh@osumc.edu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SHRS: </a:t>
            </a:r>
            <a:r>
              <a:rPr lang="en-US" sz="2000" dirty="0" smtClean="0">
                <a:hlinkClick r:id="rId4"/>
              </a:rPr>
              <a:t>Anna.Biszaha@osumc.edu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NCH Library: </a:t>
            </a:r>
            <a:r>
              <a:rPr lang="en-US" sz="2000" dirty="0" smtClean="0">
                <a:hlinkClick r:id="rId5"/>
              </a:rPr>
              <a:t>library3@nationwidechildrens.org</a:t>
            </a:r>
            <a:r>
              <a:rPr lang="en-US" sz="2000" dirty="0" smtClean="0"/>
              <a:t> or call </a:t>
            </a:r>
            <a:r>
              <a:rPr lang="en-US" sz="2000" dirty="0" smtClean="0"/>
              <a:t>614-722-3200</a:t>
            </a:r>
          </a:p>
          <a:p>
            <a:r>
              <a:rPr lang="en-US" sz="2200" smtClean="0"/>
              <a:t>FAME: </a:t>
            </a:r>
            <a:r>
              <a:rPr lang="en-US" sz="2200" dirty="0" smtClean="0"/>
              <a:t>fame@osumc.edu</a:t>
            </a:r>
            <a:endParaRPr lang="en-US" sz="2200" dirty="0" smtClean="0"/>
          </a:p>
          <a:p>
            <a:r>
              <a:rPr lang="en-US" sz="2200" dirty="0" smtClean="0"/>
              <a:t>Departmental Faculty Affairs Coordinators: dossier/P&amp;T questions, etc.</a:t>
            </a:r>
          </a:p>
          <a:p>
            <a:pPr lvl="1"/>
            <a:r>
              <a:rPr lang="en-US" sz="2000" dirty="0" smtClean="0"/>
              <a:t>Crista </a:t>
            </a:r>
            <a:r>
              <a:rPr lang="en-US" sz="2000" dirty="0" err="1" smtClean="0"/>
              <a:t>Marbley</a:t>
            </a:r>
            <a:r>
              <a:rPr lang="en-US" sz="2000" dirty="0" smtClean="0"/>
              <a:t>, Faculty Affairs Coordinator, Pediatric Academic Association, </a:t>
            </a:r>
            <a:r>
              <a:rPr lang="en-US" sz="2000" dirty="0" err="1" smtClean="0"/>
              <a:t>Marbley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6"/>
              </a:rPr>
              <a:t>Crista.Marbley@nationwidechildrens.org</a:t>
            </a:r>
            <a:endParaRPr lang="en-US" sz="2000" dirty="0" smtClean="0"/>
          </a:p>
          <a:p>
            <a:pPr lvl="1"/>
            <a:r>
              <a:rPr lang="en-US" sz="2000" dirty="0" smtClean="0"/>
              <a:t>Suzanne Knott, Faculty Affairs Coordinator, Dept. of Surgery, </a:t>
            </a:r>
            <a:r>
              <a:rPr lang="en-US" sz="2000" dirty="0" smtClean="0">
                <a:hlinkClick r:id="rId7"/>
              </a:rPr>
              <a:t>Suzanne.Knott@osumc.edu</a:t>
            </a:r>
            <a:r>
              <a:rPr lang="en-US" sz="2000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5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metrics we’ll discuss today are based on counting citations to articles.</a:t>
            </a:r>
          </a:p>
          <a:p>
            <a:r>
              <a:rPr lang="en-US" dirty="0" smtClean="0"/>
              <a:t>Citing behavior in various disciplines varies </a:t>
            </a:r>
            <a:r>
              <a:rPr lang="en-US" i="1" dirty="0" smtClean="0"/>
              <a:t>tremendously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Even subfields can differ from parent field.</a:t>
            </a:r>
          </a:p>
        </p:txBody>
      </p:sp>
    </p:spTree>
    <p:extLst>
      <p:ext uri="{BB962C8B-B14F-4D97-AF65-F5344CB8AC3E}">
        <p14:creationId xmlns:p14="http://schemas.microsoft.com/office/powerpoint/2010/main" val="90643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Players in Tracking Citations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Web of Science</a:t>
            </a:r>
          </a:p>
          <a:p>
            <a:pPr lvl="1"/>
            <a:r>
              <a:rPr lang="en-US" sz="2200" dirty="0" smtClean="0"/>
              <a:t>Source of </a:t>
            </a:r>
            <a:r>
              <a:rPr lang="en-US" sz="2200" b="1" u="sng" dirty="0" smtClean="0"/>
              <a:t>Impact Factor</a:t>
            </a:r>
            <a:r>
              <a:rPr lang="en-US" sz="2200" dirty="0" smtClean="0"/>
              <a:t>; tracks older citations well if journal is indexed; newer interfaces may provide ability to track citations in other </a:t>
            </a:r>
            <a:r>
              <a:rPr lang="en-US" sz="2200" dirty="0" err="1" smtClean="0"/>
              <a:t>WoS</a:t>
            </a:r>
            <a:r>
              <a:rPr lang="en-US" sz="2200" dirty="0" smtClean="0"/>
              <a:t> databases not traditionally included. Most restrictive coverage.</a:t>
            </a:r>
          </a:p>
          <a:p>
            <a:r>
              <a:rPr lang="en-US" sz="2200" dirty="0" smtClean="0"/>
              <a:t>Scopus</a:t>
            </a:r>
          </a:p>
          <a:p>
            <a:pPr lvl="1"/>
            <a:r>
              <a:rPr lang="en-US" sz="2200" dirty="0" smtClean="0"/>
              <a:t>Newer database; coverage goes back to about 1996; broader scope of journals included. Less restrictive coverage.</a:t>
            </a:r>
          </a:p>
          <a:p>
            <a:r>
              <a:rPr lang="en-US" sz="2200" dirty="0" smtClean="0"/>
              <a:t>Google Scholar</a:t>
            </a:r>
          </a:p>
          <a:p>
            <a:pPr lvl="1"/>
            <a:r>
              <a:rPr lang="en-US" sz="2200" dirty="0" smtClean="0"/>
              <a:t>Coverage not fully understood; uses broad definition of scholarship; profiles available. Least restrictive coverage.</a:t>
            </a:r>
            <a:endParaRPr lang="en-US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48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53400" cy="838200"/>
          </a:xfrm>
        </p:spPr>
        <p:txBody>
          <a:bodyPr/>
          <a:lstStyle/>
          <a:p>
            <a:r>
              <a:rPr lang="en-US" dirty="0" smtClean="0"/>
              <a:t>Common Metrics Used in Dossier:</a:t>
            </a:r>
            <a:br>
              <a:rPr lang="en-US" dirty="0" smtClean="0"/>
            </a:br>
            <a:r>
              <a:rPr lang="en-US" dirty="0" smtClean="0"/>
              <a:t> All Based on Citations to Articles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2133600"/>
            <a:ext cx="4724400" cy="4419601"/>
          </a:xfrm>
        </p:spPr>
        <p:txBody>
          <a:bodyPr/>
          <a:lstStyle/>
          <a:p>
            <a:r>
              <a:rPr lang="en-US" sz="2200" dirty="0" smtClean="0"/>
              <a:t>Journal Metrics: Journal Citation Reports (Based on Web of Science Data)</a:t>
            </a:r>
          </a:p>
          <a:p>
            <a:pPr lvl="1"/>
            <a:r>
              <a:rPr lang="en-US" sz="1800" dirty="0" smtClean="0"/>
              <a:t>Impact Factor </a:t>
            </a:r>
          </a:p>
          <a:p>
            <a:pPr lvl="1"/>
            <a:r>
              <a:rPr lang="en-US" sz="1800" dirty="0" smtClean="0"/>
              <a:t>Journal Rankings based on Impact Factor</a:t>
            </a:r>
          </a:p>
          <a:p>
            <a:r>
              <a:rPr lang="en-US" sz="2200" dirty="0" smtClean="0"/>
              <a:t>Author Metrics: Scopus, Web of Science, or Google Scholar</a:t>
            </a:r>
            <a:endParaRPr lang="en-US" sz="2200" dirty="0"/>
          </a:p>
          <a:p>
            <a:pPr lvl="1"/>
            <a:r>
              <a:rPr lang="en-US" sz="1600" dirty="0" smtClean="0"/>
              <a:t>H-index</a:t>
            </a:r>
          </a:p>
          <a:p>
            <a:r>
              <a:rPr lang="en-US" sz="2200" dirty="0" smtClean="0"/>
              <a:t>Article Metrics: Web of Science, Scopus, or Google Scholar</a:t>
            </a:r>
          </a:p>
          <a:p>
            <a:pPr lvl="1"/>
            <a:r>
              <a:rPr lang="en-US" sz="1600" dirty="0" smtClean="0"/>
              <a:t># of citations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71924144"/>
              </p:ext>
            </p:extLst>
          </p:nvPr>
        </p:nvGraphicFramePr>
        <p:xfrm>
          <a:off x="4953000" y="2514600"/>
          <a:ext cx="3962400" cy="2902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128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199"/>
            <a:ext cx="8153400" cy="609601"/>
          </a:xfrm>
        </p:spPr>
        <p:txBody>
          <a:bodyPr/>
          <a:lstStyle/>
          <a:p>
            <a:r>
              <a:rPr lang="en-US" dirty="0" smtClean="0"/>
              <a:t>Impact Factor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4953001"/>
          </a:xfrm>
        </p:spPr>
        <p:txBody>
          <a:bodyPr/>
          <a:lstStyle/>
          <a:p>
            <a:r>
              <a:rPr lang="en-US" sz="2400" dirty="0" smtClean="0"/>
              <a:t>Derived from citations to journal articles </a:t>
            </a:r>
            <a:r>
              <a:rPr lang="en-US" sz="2400" i="1" dirty="0" smtClean="0"/>
              <a:t>indexed in Web of Science</a:t>
            </a:r>
            <a:r>
              <a:rPr lang="en-US" sz="2400" dirty="0" smtClean="0"/>
              <a:t> over a 2-year period of time (deemed “citable items”)</a:t>
            </a:r>
          </a:p>
          <a:p>
            <a:r>
              <a:rPr lang="en-US" sz="2400" dirty="0" smtClean="0"/>
              <a:t>Reported annually in </a:t>
            </a:r>
            <a:r>
              <a:rPr lang="en-US" sz="2400" b="1" dirty="0" smtClean="0"/>
              <a:t>Journal Citation Reports</a:t>
            </a:r>
          </a:p>
          <a:p>
            <a:r>
              <a:rPr lang="en-US" sz="2400" dirty="0" smtClean="0"/>
              <a:t>Some disciplines are covered very well in </a:t>
            </a:r>
            <a:r>
              <a:rPr lang="en-US" sz="2400" dirty="0" err="1" smtClean="0"/>
              <a:t>WoS</a:t>
            </a:r>
            <a:r>
              <a:rPr lang="en-US" sz="2400" dirty="0" smtClean="0"/>
              <a:t>, while others are not, thus many journals may not have IFs.</a:t>
            </a:r>
          </a:p>
          <a:p>
            <a:pPr lvl="1"/>
            <a:r>
              <a:rPr lang="en-US" dirty="0" smtClean="0"/>
              <a:t>Of particular interest: new journals</a:t>
            </a:r>
          </a:p>
          <a:p>
            <a:pPr lvl="1"/>
            <a:r>
              <a:rPr lang="en-US" dirty="0" smtClean="0"/>
              <a:t>2016 reference exploring coverage: https</a:t>
            </a:r>
            <a:r>
              <a:rPr lang="en-US" dirty="0"/>
              <a:t>://link.springer.com/article/10.1007/s11192-015-1765-5 </a:t>
            </a:r>
            <a:endParaRPr lang="en-US" dirty="0" smtClean="0"/>
          </a:p>
          <a:p>
            <a:r>
              <a:rPr lang="en-US" sz="2400" dirty="0" smtClean="0"/>
              <a:t>When looking at an item to know whether there is an impact factor associated with the source where it is published, first ask yourself, is this a </a:t>
            </a:r>
            <a:r>
              <a:rPr lang="en-US" sz="2400" u="sng" dirty="0" smtClean="0"/>
              <a:t>journal article </a:t>
            </a:r>
            <a:r>
              <a:rPr lang="en-US" sz="2400" dirty="0" smtClean="0"/>
              <a:t>or some other type of article/item? Then, is the journal in Web of Science?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33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838200"/>
          </a:xfrm>
        </p:spPr>
        <p:txBody>
          <a:bodyPr/>
          <a:lstStyle/>
          <a:p>
            <a:r>
              <a:rPr lang="en-US" dirty="0" smtClean="0"/>
              <a:t>Calculate Impact Factor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47800"/>
            <a:ext cx="5068957" cy="447023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2016 IF = 	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1800" dirty="0" smtClean="0"/>
              <a:t>2016 cites to articles in the journal published 2014-2015</a:t>
            </a:r>
          </a:p>
          <a:p>
            <a:pPr marL="0" indent="0" algn="ctr">
              <a:buNone/>
            </a:pPr>
            <a:r>
              <a:rPr lang="en-US" sz="1800" dirty="0"/>
              <a:t> </a:t>
            </a:r>
            <a:r>
              <a:rPr lang="en-US" sz="1800" dirty="0" smtClean="0"/>
              <a:t>--------------------------------------------------------------Number of citable items 2014-2015</a:t>
            </a: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2584174"/>
            <a:ext cx="3200400" cy="29329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638800" y="15240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2019 IF for </a:t>
            </a:r>
            <a:r>
              <a:rPr lang="en-US" i="1" dirty="0" smtClean="0"/>
              <a:t>Cell Research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587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Metrics: h-index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Hirsch (a physicist) developed this in 2005, trying to measure the productivity and citation impact of a particular scholar. </a:t>
            </a:r>
          </a:p>
          <a:p>
            <a:r>
              <a:rPr lang="en-US" sz="2600" dirty="0" smtClean="0"/>
              <a:t>“A </a:t>
            </a:r>
            <a:r>
              <a:rPr lang="en-US" sz="2600" dirty="0"/>
              <a:t>scientist has index h if h of </a:t>
            </a:r>
            <a:r>
              <a:rPr lang="en-US" sz="2600" dirty="0" smtClean="0"/>
              <a:t>his/her Np papers have at </a:t>
            </a:r>
            <a:r>
              <a:rPr lang="en-US" sz="2600" dirty="0"/>
              <a:t>least h citations each, and the </a:t>
            </a:r>
            <a:r>
              <a:rPr lang="en-US" sz="2600" dirty="0" smtClean="0"/>
              <a:t>other (Np−h) papers have </a:t>
            </a:r>
            <a:r>
              <a:rPr lang="en-US" sz="2600" dirty="0"/>
              <a:t>no more than h citations each</a:t>
            </a:r>
            <a:r>
              <a:rPr lang="en-US" sz="2600" dirty="0" smtClean="0"/>
              <a:t>.”</a:t>
            </a:r>
          </a:p>
          <a:p>
            <a:r>
              <a:rPr lang="en-US" sz="2600" dirty="0" smtClean="0"/>
              <a:t>Put simply, the intersection of the number of papers published by an author and the number of times they’ve been cited.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437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705" y="1371313"/>
            <a:ext cx="7992590" cy="41153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14800" y="5867400"/>
            <a:ext cx="419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Image from Scopus, Stephanie </a:t>
            </a:r>
            <a:r>
              <a:rPr lang="en-US" sz="1100" smtClean="0"/>
              <a:t>J. Schulte </a:t>
            </a:r>
            <a:r>
              <a:rPr lang="en-US" sz="1100" dirty="0" smtClean="0"/>
              <a:t>profile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797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46040"/>
            <a:ext cx="8153400" cy="838200"/>
          </a:xfrm>
        </p:spPr>
        <p:txBody>
          <a:bodyPr/>
          <a:lstStyle/>
          <a:p>
            <a:r>
              <a:rPr lang="en-US" dirty="0" smtClean="0"/>
              <a:t>Live Demo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70385"/>
            <a:ext cx="8686800" cy="3149215"/>
          </a:xfrm>
        </p:spPr>
        <p:txBody>
          <a:bodyPr/>
          <a:lstStyle/>
          <a:p>
            <a:pPr lvl="1"/>
            <a:r>
              <a:rPr lang="en-US" dirty="0" smtClean="0"/>
              <a:t>Impact factor for a journal via Web of Science/Journal Citation Reports</a:t>
            </a:r>
          </a:p>
          <a:p>
            <a:pPr lvl="1"/>
            <a:r>
              <a:rPr lang="en-US" dirty="0" smtClean="0"/>
              <a:t>Journal Rankings in Web of Science/Journal Citation Reports</a:t>
            </a:r>
          </a:p>
          <a:p>
            <a:pPr lvl="1"/>
            <a:r>
              <a:rPr lang="en-US" dirty="0" smtClean="0"/>
              <a:t>Number of citations to journal publication via Web of Science, Scopus, and Google Scholar</a:t>
            </a:r>
          </a:p>
          <a:p>
            <a:pPr lvl="1"/>
            <a:r>
              <a:rPr lang="en-US" dirty="0" smtClean="0"/>
              <a:t>H-index for a specific researcher (via all 3)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4419600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REFERENCE GUIDE: Measuring Scholarly Impact</a:t>
            </a:r>
          </a:p>
          <a:p>
            <a:pPr algn="ctr"/>
            <a:r>
              <a:rPr lang="en-US" b="1" dirty="0" smtClean="0">
                <a:hlinkClick r:id="rId4"/>
              </a:rPr>
              <a:t>https</a:t>
            </a:r>
            <a:r>
              <a:rPr lang="en-US" b="1" dirty="0">
                <a:hlinkClick r:id="rId4"/>
              </a:rPr>
              <a:t>://</a:t>
            </a:r>
            <a:r>
              <a:rPr lang="en-US" b="1" dirty="0" smtClean="0">
                <a:hlinkClick r:id="rId4"/>
              </a:rPr>
              <a:t>hslguides.osu.edu/researchimpact</a:t>
            </a:r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Journal IFs and rankings tutorial</a:t>
            </a:r>
            <a:r>
              <a:rPr lang="en-US" b="1" dirty="0"/>
              <a:t>: </a:t>
            </a:r>
            <a:r>
              <a:rPr lang="en-US" b="1" dirty="0">
                <a:hlinkClick r:id="rId5"/>
              </a:rPr>
              <a:t>https://</a:t>
            </a:r>
            <a:r>
              <a:rPr lang="en-US" b="1" dirty="0" smtClean="0">
                <a:hlinkClick r:id="rId5"/>
              </a:rPr>
              <a:t>hsl-osu.libwizard.com/f/ImpactFactors_JournalRatings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977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SL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HSLPowerPoint.pot</Template>
  <TotalTime>18790</TotalTime>
  <Words>606</Words>
  <Application>Microsoft Office PowerPoint</Application>
  <PresentationFormat>On-screen Show (4:3)</PresentationFormat>
  <Paragraphs>69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Proxima Nova Light</vt:lpstr>
      <vt:lpstr>Proxima Nova Regular</vt:lpstr>
      <vt:lpstr>Proxima Nova Semibold</vt:lpstr>
      <vt:lpstr>HSLPowerPoint</vt:lpstr>
      <vt:lpstr>Dossier Quality Indicators: How and Where to Find Them    Stephanie Schulte, MLIS Associate Professor Head, Research and Education Services OSU Health Sciences Library</vt:lpstr>
      <vt:lpstr>Overarching Premise</vt:lpstr>
      <vt:lpstr>Big Players in Tracking Citations</vt:lpstr>
      <vt:lpstr>Common Metrics Used in Dossier:  All Based on Citations to Articles</vt:lpstr>
      <vt:lpstr>Impact Factor</vt:lpstr>
      <vt:lpstr>Calculate Impact Factor</vt:lpstr>
      <vt:lpstr>Author Metrics: h-index </vt:lpstr>
      <vt:lpstr>PowerPoint Presentation</vt:lpstr>
      <vt:lpstr>Live Demo</vt:lpstr>
      <vt:lpstr>Contact Info</vt:lpstr>
    </vt:vector>
  </TitlesOfParts>
  <Company>The Ohio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hazel.morrow-jones</dc:creator>
  <cp:lastModifiedBy>Schulte, Stephanie</cp:lastModifiedBy>
  <cp:revision>294</cp:revision>
  <cp:lastPrinted>2017-10-11T15:39:36Z</cp:lastPrinted>
  <dcterms:created xsi:type="dcterms:W3CDTF">2010-10-01T20:33:57Z</dcterms:created>
  <dcterms:modified xsi:type="dcterms:W3CDTF">2021-07-15T20:34:19Z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F5A3721F-53D3-4C62-AF49-A99D2B57DAB3</vt:lpwstr>
  </property>
  <property fmtid="{D5CDD505-2E9C-101B-9397-08002B2CF9AE}" pid="3" name="ArticulatePath">
    <vt:lpwstr>HSL PPT alternate OSU branded 2015-3-2</vt:lpwstr>
  </property>
</Properties>
</file>