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Lst>
  <p:notesMasterIdLst>
    <p:notesMasterId r:id="rId31"/>
  </p:notesMasterIdLst>
  <p:sldIdLst>
    <p:sldId id="283" r:id="rId6"/>
    <p:sldId id="284" r:id="rId7"/>
    <p:sldId id="263" r:id="rId8"/>
    <p:sldId id="262" r:id="rId9"/>
    <p:sldId id="264" r:id="rId10"/>
    <p:sldId id="260" r:id="rId11"/>
    <p:sldId id="279" r:id="rId12"/>
    <p:sldId id="290" r:id="rId13"/>
    <p:sldId id="266" r:id="rId14"/>
    <p:sldId id="285" r:id="rId15"/>
    <p:sldId id="286" r:id="rId16"/>
    <p:sldId id="291" r:id="rId17"/>
    <p:sldId id="287" r:id="rId18"/>
    <p:sldId id="288" r:id="rId19"/>
    <p:sldId id="289" r:id="rId20"/>
    <p:sldId id="261" r:id="rId21"/>
    <p:sldId id="270" r:id="rId22"/>
    <p:sldId id="269" r:id="rId23"/>
    <p:sldId id="271" r:id="rId24"/>
    <p:sldId id="292" r:id="rId25"/>
    <p:sldId id="272" r:id="rId26"/>
    <p:sldId id="275" r:id="rId27"/>
    <p:sldId id="276" r:id="rId28"/>
    <p:sldId id="273"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93848" autoAdjust="0"/>
  </p:normalViewPr>
  <p:slideViewPr>
    <p:cSldViewPr snapToGrid="0">
      <p:cViewPr varScale="1">
        <p:scale>
          <a:sx n="108" d="100"/>
          <a:sy n="108" d="100"/>
        </p:scale>
        <p:origin x="6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59C8A-012E-48CA-95E0-69013E457F0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ACDFCE4-2B3A-4686-99FF-C9F1F7933201}">
      <dgm:prSet phldrT="[Text]"/>
      <dgm:spPr/>
      <dgm:t>
        <a:bodyPr/>
        <a:lstStyle/>
        <a:p>
          <a:r>
            <a:rPr lang="en-US" dirty="0">
              <a:solidFill>
                <a:schemeClr val="bg1"/>
              </a:solidFill>
            </a:rPr>
            <a:t>Biographical</a:t>
          </a:r>
        </a:p>
      </dgm:t>
    </dgm:pt>
    <dgm:pt modelId="{83D46090-FDA7-40A8-A951-972238AB1ECE}" type="parTrans" cxnId="{1692BAA3-8419-4733-BEDE-7ED82419C8E8}">
      <dgm:prSet/>
      <dgm:spPr/>
      <dgm:t>
        <a:bodyPr/>
        <a:lstStyle/>
        <a:p>
          <a:endParaRPr lang="en-US"/>
        </a:p>
      </dgm:t>
    </dgm:pt>
    <dgm:pt modelId="{6312AA98-3691-454E-80B9-9CC2556F4A98}" type="sibTrans" cxnId="{1692BAA3-8419-4733-BEDE-7ED82419C8E8}">
      <dgm:prSet/>
      <dgm:spPr/>
      <dgm:t>
        <a:bodyPr/>
        <a:lstStyle/>
        <a:p>
          <a:endParaRPr lang="en-US"/>
        </a:p>
      </dgm:t>
    </dgm:pt>
    <dgm:pt modelId="{3F02098C-D8F4-4304-8CED-5E9379802697}">
      <dgm:prSet phldrT="[Text]"/>
      <dgm:spPr/>
      <dgm:t>
        <a:bodyPr/>
        <a:lstStyle/>
        <a:p>
          <a:r>
            <a:rPr lang="en-US" dirty="0"/>
            <a:t>Teaching</a:t>
          </a:r>
        </a:p>
      </dgm:t>
    </dgm:pt>
    <dgm:pt modelId="{53CBA68A-F81C-432C-88E3-63BE6F51817D}" type="parTrans" cxnId="{FBC42F36-4A7F-4D1C-8B4C-EC7DD29F4058}">
      <dgm:prSet/>
      <dgm:spPr/>
      <dgm:t>
        <a:bodyPr/>
        <a:lstStyle/>
        <a:p>
          <a:endParaRPr lang="en-US"/>
        </a:p>
      </dgm:t>
    </dgm:pt>
    <dgm:pt modelId="{0D45DA8F-FCCD-409D-92F2-91328D0F1EFC}" type="sibTrans" cxnId="{FBC42F36-4A7F-4D1C-8B4C-EC7DD29F4058}">
      <dgm:prSet/>
      <dgm:spPr/>
      <dgm:t>
        <a:bodyPr/>
        <a:lstStyle/>
        <a:p>
          <a:endParaRPr lang="en-US"/>
        </a:p>
      </dgm:t>
    </dgm:pt>
    <dgm:pt modelId="{6AC0BA7F-9BB4-4411-9870-FF0DAF6B94FA}">
      <dgm:prSet phldrT="[Text]"/>
      <dgm:spPr/>
      <dgm:t>
        <a:bodyPr/>
        <a:lstStyle/>
        <a:p>
          <a:r>
            <a:rPr lang="en-US" dirty="0"/>
            <a:t>Research</a:t>
          </a:r>
        </a:p>
      </dgm:t>
    </dgm:pt>
    <dgm:pt modelId="{69DDF9FA-1DAA-425E-8A06-253102FC37AA}" type="parTrans" cxnId="{94DC737A-722B-411C-A820-8ACF3A832807}">
      <dgm:prSet/>
      <dgm:spPr/>
      <dgm:t>
        <a:bodyPr/>
        <a:lstStyle/>
        <a:p>
          <a:endParaRPr lang="en-US"/>
        </a:p>
      </dgm:t>
    </dgm:pt>
    <dgm:pt modelId="{6290D905-79BB-47C4-AE5F-F34EE866EE1D}" type="sibTrans" cxnId="{94DC737A-722B-411C-A820-8ACF3A832807}">
      <dgm:prSet/>
      <dgm:spPr/>
      <dgm:t>
        <a:bodyPr/>
        <a:lstStyle/>
        <a:p>
          <a:endParaRPr lang="en-US"/>
        </a:p>
      </dgm:t>
    </dgm:pt>
    <dgm:pt modelId="{172B6157-47FC-4B4E-AC88-79DE1EA05BD2}">
      <dgm:prSet phldrT="[Text]"/>
      <dgm:spPr/>
      <dgm:t>
        <a:bodyPr/>
        <a:lstStyle/>
        <a:p>
          <a:r>
            <a:rPr lang="en-US" dirty="0"/>
            <a:t>Service</a:t>
          </a:r>
        </a:p>
      </dgm:t>
    </dgm:pt>
    <dgm:pt modelId="{498E5630-FCB1-4AC7-A956-E02E37CAC047}" type="parTrans" cxnId="{D940652F-6168-44F0-9B82-6E6288298159}">
      <dgm:prSet/>
      <dgm:spPr/>
      <dgm:t>
        <a:bodyPr/>
        <a:lstStyle/>
        <a:p>
          <a:endParaRPr lang="en-US"/>
        </a:p>
      </dgm:t>
    </dgm:pt>
    <dgm:pt modelId="{0F13D417-715E-4D3C-AAC6-C64D68A33B57}" type="sibTrans" cxnId="{D940652F-6168-44F0-9B82-6E6288298159}">
      <dgm:prSet/>
      <dgm:spPr/>
      <dgm:t>
        <a:bodyPr/>
        <a:lstStyle/>
        <a:p>
          <a:endParaRPr lang="en-US"/>
        </a:p>
      </dgm:t>
    </dgm:pt>
    <dgm:pt modelId="{4AAB3B06-0AEC-453D-A7B7-0F2C2997BB32}" type="pres">
      <dgm:prSet presAssocID="{10C59C8A-012E-48CA-95E0-69013E457F08}" presName="matrix" presStyleCnt="0">
        <dgm:presLayoutVars>
          <dgm:chMax val="1"/>
          <dgm:dir/>
          <dgm:resizeHandles val="exact"/>
        </dgm:presLayoutVars>
      </dgm:prSet>
      <dgm:spPr/>
      <dgm:t>
        <a:bodyPr/>
        <a:lstStyle/>
        <a:p>
          <a:endParaRPr lang="en-US"/>
        </a:p>
      </dgm:t>
    </dgm:pt>
    <dgm:pt modelId="{AD5B42D5-E71D-4626-A026-20629FE3F376}" type="pres">
      <dgm:prSet presAssocID="{10C59C8A-012E-48CA-95E0-69013E457F08}" presName="diamond" presStyleLbl="bgShp" presStyleIdx="0" presStyleCnt="1"/>
      <dgm:spPr/>
    </dgm:pt>
    <dgm:pt modelId="{D355967F-D1E4-4214-B6BE-B222D57CF593}" type="pres">
      <dgm:prSet presAssocID="{10C59C8A-012E-48CA-95E0-69013E457F08}" presName="quad1" presStyleLbl="node1" presStyleIdx="0" presStyleCnt="4" custLinFactNeighborX="4243" custLinFactNeighborY="6298">
        <dgm:presLayoutVars>
          <dgm:chMax val="0"/>
          <dgm:chPref val="0"/>
          <dgm:bulletEnabled val="1"/>
        </dgm:presLayoutVars>
      </dgm:prSet>
      <dgm:spPr/>
      <dgm:t>
        <a:bodyPr/>
        <a:lstStyle/>
        <a:p>
          <a:endParaRPr lang="en-US"/>
        </a:p>
      </dgm:t>
    </dgm:pt>
    <dgm:pt modelId="{9BE071DA-C866-448F-BAC9-9F866DCBDE34}" type="pres">
      <dgm:prSet presAssocID="{10C59C8A-012E-48CA-95E0-69013E457F08}" presName="quad2" presStyleLbl="node1" presStyleIdx="1" presStyleCnt="4" custLinFactNeighborX="-167" custLinFactNeighborY="8061">
        <dgm:presLayoutVars>
          <dgm:chMax val="0"/>
          <dgm:chPref val="0"/>
          <dgm:bulletEnabled val="1"/>
        </dgm:presLayoutVars>
      </dgm:prSet>
      <dgm:spPr/>
      <dgm:t>
        <a:bodyPr/>
        <a:lstStyle/>
        <a:p>
          <a:endParaRPr lang="en-US"/>
        </a:p>
      </dgm:t>
    </dgm:pt>
    <dgm:pt modelId="{4A642B16-79E4-4A47-97F1-B36A575AEBA6}" type="pres">
      <dgm:prSet presAssocID="{10C59C8A-012E-48CA-95E0-69013E457F08}" presName="quad3" presStyleLbl="node1" presStyleIdx="2" presStyleCnt="4">
        <dgm:presLayoutVars>
          <dgm:chMax val="0"/>
          <dgm:chPref val="0"/>
          <dgm:bulletEnabled val="1"/>
        </dgm:presLayoutVars>
      </dgm:prSet>
      <dgm:spPr/>
      <dgm:t>
        <a:bodyPr/>
        <a:lstStyle/>
        <a:p>
          <a:endParaRPr lang="en-US"/>
        </a:p>
      </dgm:t>
    </dgm:pt>
    <dgm:pt modelId="{EF80169C-AEF4-44DA-83BE-630C9C7597FC}" type="pres">
      <dgm:prSet presAssocID="{10C59C8A-012E-48CA-95E0-69013E457F08}" presName="quad4" presStyleLbl="node1" presStyleIdx="3" presStyleCnt="4" custLinFactNeighborX="-2037" custLinFactNeighborY="-1394">
        <dgm:presLayoutVars>
          <dgm:chMax val="0"/>
          <dgm:chPref val="0"/>
          <dgm:bulletEnabled val="1"/>
        </dgm:presLayoutVars>
      </dgm:prSet>
      <dgm:spPr/>
      <dgm:t>
        <a:bodyPr/>
        <a:lstStyle/>
        <a:p>
          <a:endParaRPr lang="en-US"/>
        </a:p>
      </dgm:t>
    </dgm:pt>
  </dgm:ptLst>
  <dgm:cxnLst>
    <dgm:cxn modelId="{D940652F-6168-44F0-9B82-6E6288298159}" srcId="{10C59C8A-012E-48CA-95E0-69013E457F08}" destId="{172B6157-47FC-4B4E-AC88-79DE1EA05BD2}" srcOrd="3" destOrd="0" parTransId="{498E5630-FCB1-4AC7-A956-E02E37CAC047}" sibTransId="{0F13D417-715E-4D3C-AAC6-C64D68A33B57}"/>
    <dgm:cxn modelId="{94DC737A-722B-411C-A820-8ACF3A832807}" srcId="{10C59C8A-012E-48CA-95E0-69013E457F08}" destId="{6AC0BA7F-9BB4-4411-9870-FF0DAF6B94FA}" srcOrd="2" destOrd="0" parTransId="{69DDF9FA-1DAA-425E-8A06-253102FC37AA}" sibTransId="{6290D905-79BB-47C4-AE5F-F34EE866EE1D}"/>
    <dgm:cxn modelId="{94B324CD-68A0-48FE-9DEA-294A581C6656}" type="presOf" srcId="{3F02098C-D8F4-4304-8CED-5E9379802697}" destId="{9BE071DA-C866-448F-BAC9-9F866DCBDE34}" srcOrd="0" destOrd="0" presId="urn:microsoft.com/office/officeart/2005/8/layout/matrix3"/>
    <dgm:cxn modelId="{4EE2212E-662A-4AF8-B44B-1DB7A3818089}" type="presOf" srcId="{6AC0BA7F-9BB4-4411-9870-FF0DAF6B94FA}" destId="{4A642B16-79E4-4A47-97F1-B36A575AEBA6}" srcOrd="0" destOrd="0" presId="urn:microsoft.com/office/officeart/2005/8/layout/matrix3"/>
    <dgm:cxn modelId="{1692BAA3-8419-4733-BEDE-7ED82419C8E8}" srcId="{10C59C8A-012E-48CA-95E0-69013E457F08}" destId="{DACDFCE4-2B3A-4686-99FF-C9F1F7933201}" srcOrd="0" destOrd="0" parTransId="{83D46090-FDA7-40A8-A951-972238AB1ECE}" sibTransId="{6312AA98-3691-454E-80B9-9CC2556F4A98}"/>
    <dgm:cxn modelId="{CC42E04F-2DFB-41B2-AD74-62F3A9667F36}" type="presOf" srcId="{10C59C8A-012E-48CA-95E0-69013E457F08}" destId="{4AAB3B06-0AEC-453D-A7B7-0F2C2997BB32}" srcOrd="0" destOrd="0" presId="urn:microsoft.com/office/officeart/2005/8/layout/matrix3"/>
    <dgm:cxn modelId="{FBC42F36-4A7F-4D1C-8B4C-EC7DD29F4058}" srcId="{10C59C8A-012E-48CA-95E0-69013E457F08}" destId="{3F02098C-D8F4-4304-8CED-5E9379802697}" srcOrd="1" destOrd="0" parTransId="{53CBA68A-F81C-432C-88E3-63BE6F51817D}" sibTransId="{0D45DA8F-FCCD-409D-92F2-91328D0F1EFC}"/>
    <dgm:cxn modelId="{5B950FEF-976B-465A-9CC1-E33983FB63D3}" type="presOf" srcId="{172B6157-47FC-4B4E-AC88-79DE1EA05BD2}" destId="{EF80169C-AEF4-44DA-83BE-630C9C7597FC}" srcOrd="0" destOrd="0" presId="urn:microsoft.com/office/officeart/2005/8/layout/matrix3"/>
    <dgm:cxn modelId="{CAD36E4F-BC38-4A71-9B3E-613E358768A3}" type="presOf" srcId="{DACDFCE4-2B3A-4686-99FF-C9F1F7933201}" destId="{D355967F-D1E4-4214-B6BE-B222D57CF593}" srcOrd="0" destOrd="0" presId="urn:microsoft.com/office/officeart/2005/8/layout/matrix3"/>
    <dgm:cxn modelId="{5EADD003-26BA-42C8-85CF-1D75DD6BC036}" type="presParOf" srcId="{4AAB3B06-0AEC-453D-A7B7-0F2C2997BB32}" destId="{AD5B42D5-E71D-4626-A026-20629FE3F376}" srcOrd="0" destOrd="0" presId="urn:microsoft.com/office/officeart/2005/8/layout/matrix3"/>
    <dgm:cxn modelId="{CA294812-7C00-4166-87A5-4AF11EC3A0C5}" type="presParOf" srcId="{4AAB3B06-0AEC-453D-A7B7-0F2C2997BB32}" destId="{D355967F-D1E4-4214-B6BE-B222D57CF593}" srcOrd="1" destOrd="0" presId="urn:microsoft.com/office/officeart/2005/8/layout/matrix3"/>
    <dgm:cxn modelId="{843AED62-708E-46A4-B373-3093C9628DF6}" type="presParOf" srcId="{4AAB3B06-0AEC-453D-A7B7-0F2C2997BB32}" destId="{9BE071DA-C866-448F-BAC9-9F866DCBDE34}" srcOrd="2" destOrd="0" presId="urn:microsoft.com/office/officeart/2005/8/layout/matrix3"/>
    <dgm:cxn modelId="{012D5F6F-DD32-47FD-9EC8-2DDC4D6EC6D8}" type="presParOf" srcId="{4AAB3B06-0AEC-453D-A7B7-0F2C2997BB32}" destId="{4A642B16-79E4-4A47-97F1-B36A575AEBA6}" srcOrd="3" destOrd="0" presId="urn:microsoft.com/office/officeart/2005/8/layout/matrix3"/>
    <dgm:cxn modelId="{11B3C21B-E5D6-4314-9E18-AF05C2A0FFA6}" type="presParOf" srcId="{4AAB3B06-0AEC-453D-A7B7-0F2C2997BB32}" destId="{EF80169C-AEF4-44DA-83BE-630C9C7597F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B42D5-E71D-4626-A026-20629FE3F376}">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55967F-D1E4-4214-B6BE-B222D57CF593}">
      <dsp:nvSpPr>
        <dsp:cNvPr id="0" name=""/>
        <dsp:cNvSpPr/>
      </dsp:nvSpPr>
      <dsp:spPr>
        <a:xfrm>
          <a:off x="1959106" y="647867"/>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rPr>
            <a:t>Biographical</a:t>
          </a:r>
        </a:p>
      </dsp:txBody>
      <dsp:txXfrm>
        <a:off x="2062268" y="751029"/>
        <a:ext cx="1906956" cy="1906956"/>
      </dsp:txXfrm>
    </dsp:sp>
    <dsp:sp modelId="{9BE071DA-C866-448F-BAC9-9F866DCBDE34}">
      <dsp:nvSpPr>
        <dsp:cNvPr id="0" name=""/>
        <dsp:cNvSpPr/>
      </dsp:nvSpPr>
      <dsp:spPr>
        <a:xfrm>
          <a:off x="4141750" y="685124"/>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Teaching</a:t>
          </a:r>
        </a:p>
      </dsp:txBody>
      <dsp:txXfrm>
        <a:off x="4244912" y="788286"/>
        <a:ext cx="1906956" cy="1906956"/>
      </dsp:txXfrm>
    </dsp:sp>
    <dsp:sp modelId="{4A642B16-79E4-4A47-97F1-B36A575AEBA6}">
      <dsp:nvSpPr>
        <dsp:cNvPr id="0" name=""/>
        <dsp:cNvSpPr/>
      </dsp:nvSpPr>
      <dsp:spPr>
        <a:xfrm>
          <a:off x="1869439" y="279061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Research</a:t>
          </a:r>
        </a:p>
      </dsp:txBody>
      <dsp:txXfrm>
        <a:off x="1972601" y="2893775"/>
        <a:ext cx="1906956" cy="1906956"/>
      </dsp:txXfrm>
    </dsp:sp>
    <dsp:sp modelId="{EF80169C-AEF4-44DA-83BE-630C9C7597FC}">
      <dsp:nvSpPr>
        <dsp:cNvPr id="0" name=""/>
        <dsp:cNvSpPr/>
      </dsp:nvSpPr>
      <dsp:spPr>
        <a:xfrm>
          <a:off x="4102232" y="2761154"/>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Service</a:t>
          </a:r>
        </a:p>
      </dsp:txBody>
      <dsp:txXfrm>
        <a:off x="4205394" y="2864316"/>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3A68B-2D82-4149-8F49-5347774E7AE5}"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A0155-67D8-4412-BC45-41E3CD0C1874}" type="slidenum">
              <a:rPr lang="en-US" smtClean="0"/>
              <a:t>‹#›</a:t>
            </a:fld>
            <a:endParaRPr lang="en-US"/>
          </a:p>
        </p:txBody>
      </p:sp>
    </p:spTree>
    <p:extLst>
      <p:ext uri="{BB962C8B-B14F-4D97-AF65-F5344CB8AC3E}">
        <p14:creationId xmlns:p14="http://schemas.microsoft.com/office/powerpoint/2010/main" val="335666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37552-27B9-4AE5-9BA7-1996636E8CF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52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CA0155-67D8-4412-BC45-41E3CD0C1874}" type="slidenum">
              <a:rPr lang="en-US" smtClean="0"/>
              <a:t>4</a:t>
            </a:fld>
            <a:endParaRPr lang="en-US"/>
          </a:p>
        </p:txBody>
      </p:sp>
    </p:spTree>
    <p:extLst>
      <p:ext uri="{BB962C8B-B14F-4D97-AF65-F5344CB8AC3E}">
        <p14:creationId xmlns:p14="http://schemas.microsoft.com/office/powerpoint/2010/main" val="3210269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Is used both in the dossier as well as in the CV that is sent out to external reviewers. This is an opportunity for faculty members to guide and educate the faculty reviewers as to the importance of the candidate’s career and its areas of impact</a:t>
            </a:r>
            <a:endParaRPr lang="en-US" dirty="0"/>
          </a:p>
        </p:txBody>
      </p:sp>
      <p:sp>
        <p:nvSpPr>
          <p:cNvPr id="4" name="Slide Number Placeholder 3"/>
          <p:cNvSpPr>
            <a:spLocks noGrp="1"/>
          </p:cNvSpPr>
          <p:nvPr>
            <p:ph type="sldNum" sz="quarter" idx="10"/>
          </p:nvPr>
        </p:nvSpPr>
        <p:spPr/>
        <p:txBody>
          <a:bodyPr/>
          <a:lstStyle/>
          <a:p>
            <a:fld id="{E1CA0155-67D8-4412-BC45-41E3CD0C1874}" type="slidenum">
              <a:rPr lang="en-US" smtClean="0"/>
              <a:t>6</a:t>
            </a:fld>
            <a:endParaRPr lang="en-US"/>
          </a:p>
        </p:txBody>
      </p:sp>
    </p:spTree>
    <p:extLst>
      <p:ext uri="{BB962C8B-B14F-4D97-AF65-F5344CB8AC3E}">
        <p14:creationId xmlns:p14="http://schemas.microsoft.com/office/powerpoint/2010/main" val="377222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A0155-67D8-4412-BC45-41E3CD0C1874}" type="slidenum">
              <a:rPr lang="en-US" smtClean="0"/>
              <a:t>8</a:t>
            </a:fld>
            <a:endParaRPr lang="en-US"/>
          </a:p>
        </p:txBody>
      </p:sp>
    </p:spTree>
    <p:extLst>
      <p:ext uri="{BB962C8B-B14F-4D97-AF65-F5344CB8AC3E}">
        <p14:creationId xmlns:p14="http://schemas.microsoft.com/office/powerpoint/2010/main" val="256619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A0155-67D8-4412-BC45-41E3CD0C1874}" type="slidenum">
              <a:rPr lang="en-US" smtClean="0"/>
              <a:t>12</a:t>
            </a:fld>
            <a:endParaRPr lang="en-US"/>
          </a:p>
        </p:txBody>
      </p:sp>
    </p:spTree>
    <p:extLst>
      <p:ext uri="{BB962C8B-B14F-4D97-AF65-F5344CB8AC3E}">
        <p14:creationId xmlns:p14="http://schemas.microsoft.com/office/powerpoint/2010/main" val="2695069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Teaching philosophies are rooted in your own attitudes, beliefs, and experiences, both as a teacher and as a learner.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conception of   teaching and learning; a description of how you teach and justification of why you teach that way</a:t>
            </a:r>
          </a:p>
        </p:txBody>
      </p:sp>
      <p:sp>
        <p:nvSpPr>
          <p:cNvPr id="4" name="Slide Number Placeholder 3"/>
          <p:cNvSpPr>
            <a:spLocks noGrp="1"/>
          </p:cNvSpPr>
          <p:nvPr>
            <p:ph type="sldNum" sz="quarter" idx="10"/>
          </p:nvPr>
        </p:nvSpPr>
        <p:spPr/>
        <p:txBody>
          <a:bodyPr/>
          <a:lstStyle/>
          <a:p>
            <a:fld id="{E1CA0155-67D8-4412-BC45-41E3CD0C1874}" type="slidenum">
              <a:rPr lang="en-US" smtClean="0"/>
              <a:t>18</a:t>
            </a:fld>
            <a:endParaRPr lang="en-US"/>
          </a:p>
        </p:txBody>
      </p:sp>
    </p:spTree>
    <p:extLst>
      <p:ext uri="{BB962C8B-B14F-4D97-AF65-F5344CB8AC3E}">
        <p14:creationId xmlns:p14="http://schemas.microsoft.com/office/powerpoint/2010/main" val="3483645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Corporate Title with Pictur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l="25930" t="18062" b="19785"/>
          <a:stretch/>
        </p:blipFill>
        <p:spPr>
          <a:xfrm>
            <a:off x="-39897" y="0"/>
            <a:ext cx="12231897" cy="6858000"/>
          </a:xfrm>
          <a:prstGeom prst="rect">
            <a:avLst/>
          </a:prstGeom>
        </p:spPr>
      </p:pic>
      <p:sp>
        <p:nvSpPr>
          <p:cNvPr id="13" name="Title 41"/>
          <p:cNvSpPr>
            <a:spLocks noGrp="1"/>
          </p:cNvSpPr>
          <p:nvPr>
            <p:ph type="title" hasCustomPrompt="1"/>
          </p:nvPr>
        </p:nvSpPr>
        <p:spPr>
          <a:xfrm>
            <a:off x="3900121" y="3538820"/>
            <a:ext cx="4398592" cy="705605"/>
          </a:xfrm>
          <a:prstGeom prst="rect">
            <a:avLst/>
          </a:prstGeom>
        </p:spPr>
        <p:txBody>
          <a:bodyPr anchor="b">
            <a:noAutofit/>
          </a:bodyPr>
          <a:lstStyle>
            <a:lvl1pPr algn="ctr">
              <a:defRPr sz="2800" b="1">
                <a:solidFill>
                  <a:schemeClr val="bg1">
                    <a:lumMod val="95000"/>
                  </a:schemeClr>
                </a:solidFill>
                <a:latin typeface="+mj-lt"/>
              </a:defRPr>
            </a:lvl1pPr>
          </a:lstStyle>
          <a:p>
            <a:r>
              <a:rPr lang="en-US" dirty="0"/>
              <a:t>Title goes here</a:t>
            </a:r>
          </a:p>
        </p:txBody>
      </p:sp>
      <p:sp>
        <p:nvSpPr>
          <p:cNvPr id="14" name="Rectangle 4"/>
          <p:cNvSpPr>
            <a:spLocks noGrp="1" noChangeArrowheads="1"/>
          </p:cNvSpPr>
          <p:nvPr>
            <p:ph type="subTitle" idx="1" hasCustomPrompt="1"/>
          </p:nvPr>
        </p:nvSpPr>
        <p:spPr>
          <a:xfrm>
            <a:off x="3511564" y="4818763"/>
            <a:ext cx="5170633" cy="926623"/>
          </a:xfrm>
          <a:prstGeom prst="rect">
            <a:avLst/>
          </a:prstGeom>
        </p:spPr>
        <p:txBody>
          <a:bodyPr>
            <a:noAutofit/>
          </a:bodyPr>
          <a:lstStyle>
            <a:lvl1pPr marL="0" indent="0" algn="ctr">
              <a:lnSpc>
                <a:spcPct val="120000"/>
              </a:lnSpc>
              <a:spcBef>
                <a:spcPct val="0"/>
              </a:spcBef>
              <a:buFont typeface="Wingdings" pitchFamily="2" charset="2"/>
              <a:buNone/>
              <a:defRPr sz="2000">
                <a:solidFill>
                  <a:srgbClr val="F2F2F2"/>
                </a:solidFill>
                <a:latin typeface="+mj-lt"/>
              </a:defRPr>
            </a:lvl1pPr>
          </a:lstStyle>
          <a:p>
            <a:r>
              <a:rPr lang="en-US" dirty="0"/>
              <a:t>Name of presenter</a:t>
            </a:r>
          </a:p>
          <a:p>
            <a:r>
              <a:rPr lang="en-US" dirty="0"/>
              <a:t>Date</a:t>
            </a:r>
          </a:p>
        </p:txBody>
      </p:sp>
      <p:cxnSp>
        <p:nvCxnSpPr>
          <p:cNvPr id="17" name="Straight Connector 16"/>
          <p:cNvCxnSpPr/>
          <p:nvPr userDrawn="1"/>
        </p:nvCxnSpPr>
        <p:spPr>
          <a:xfrm>
            <a:off x="5664864" y="4534599"/>
            <a:ext cx="857045"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5282871" y="1509334"/>
            <a:ext cx="1621031" cy="1585369"/>
          </a:xfrm>
          <a:prstGeom prst="rect">
            <a:avLst/>
          </a:prstGeom>
        </p:spPr>
      </p:pic>
      <p:pic>
        <p:nvPicPr>
          <p:cNvPr id="9" name="Picture 8"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20471" y="5885790"/>
            <a:ext cx="1519033" cy="846759"/>
          </a:xfrm>
          <a:prstGeom prst="rect">
            <a:avLst/>
          </a:prstGeom>
        </p:spPr>
      </p:pic>
    </p:spTree>
    <p:extLst>
      <p:ext uri="{BB962C8B-B14F-4D97-AF65-F5344CB8AC3E}">
        <p14:creationId xmlns:p14="http://schemas.microsoft.com/office/powerpoint/2010/main" val="234628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8" y="690581"/>
            <a:ext cx="6559035"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13" name="Content Placeholder 3"/>
          <p:cNvSpPr>
            <a:spLocks noGrp="1"/>
          </p:cNvSpPr>
          <p:nvPr>
            <p:ph sz="quarter" idx="11"/>
          </p:nvPr>
        </p:nvSpPr>
        <p:spPr>
          <a:xfrm>
            <a:off x="660401" y="1629198"/>
            <a:ext cx="6559973" cy="4364185"/>
          </a:xfrm>
          <a:prstGeom prst="rect">
            <a:avLst/>
          </a:prstGeom>
        </p:spPr>
        <p:txBody>
          <a:bodyPr/>
          <a:lstStyle>
            <a:lvl1pPr>
              <a:defRPr sz="2133">
                <a:latin typeface="+mn-lt"/>
              </a:defRPr>
            </a:lvl1pPr>
            <a:lvl2pPr>
              <a:defRPr sz="2133">
                <a:latin typeface="+mn-lt"/>
              </a:defRPr>
            </a:lvl2pPr>
            <a:lvl3pPr>
              <a:defRPr sz="2133">
                <a:latin typeface="+mn-lt"/>
              </a:defRPr>
            </a:lvl3pPr>
            <a:lvl4pPr>
              <a:defRPr sz="2133">
                <a:latin typeface="+mn-lt"/>
              </a:defRPr>
            </a:lvl4pPr>
            <a:lvl5pP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1" y="6570219"/>
            <a:ext cx="6790341" cy="366183"/>
          </a:xfrm>
          <a:prstGeom prst="rect">
            <a:avLst/>
          </a:prstGeom>
        </p:spPr>
        <p:txBody>
          <a:bodyPr/>
          <a:lstStyle>
            <a:lvl1pPr>
              <a:defRPr sz="800">
                <a:solidFill>
                  <a:srgbClr val="666666"/>
                </a:solidFill>
              </a:defRPr>
            </a:lvl1pPr>
          </a:lstStyle>
          <a:p>
            <a:endParaRPr lang="en-US" dirty="0"/>
          </a:p>
        </p:txBody>
      </p:sp>
      <p:sp>
        <p:nvSpPr>
          <p:cNvPr id="3" name="Picture Placeholder 2"/>
          <p:cNvSpPr>
            <a:spLocks noGrp="1"/>
          </p:cNvSpPr>
          <p:nvPr>
            <p:ph type="pic" sz="quarter" idx="12"/>
          </p:nvPr>
        </p:nvSpPr>
        <p:spPr>
          <a:xfrm>
            <a:off x="7699023" y="0"/>
            <a:ext cx="4927600" cy="6858000"/>
          </a:xfrm>
          <a:prstGeom prst="rect">
            <a:avLst/>
          </a:prstGeo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45599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1"/>
            <a:ext cx="10992181"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3"/>
            <a:ext cx="10993120" cy="428625"/>
          </a:xfrm>
          <a:prstGeom prst="rect">
            <a:avLst/>
          </a:prstGeom>
        </p:spPr>
        <p:txBody>
          <a:bodyPr>
            <a:noAutofit/>
          </a:bodyPr>
          <a:lstStyle>
            <a:lvl1pPr marL="0" indent="0" algn="l">
              <a:lnSpc>
                <a:spcPct val="85000"/>
              </a:lnSpc>
              <a:spcBef>
                <a:spcPct val="0"/>
              </a:spcBef>
              <a:buFont typeface="Wingdings" pitchFamily="2" charset="2"/>
              <a:buNone/>
              <a:defRPr sz="2000" i="1"/>
            </a:lvl1pPr>
          </a:lstStyle>
          <a:p>
            <a:r>
              <a:rPr lang="en-US" dirty="0"/>
              <a:t>Subhead goes here</a:t>
            </a:r>
          </a:p>
        </p:txBody>
      </p:sp>
      <p:sp>
        <p:nvSpPr>
          <p:cNvPr id="15"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cxnSp>
        <p:nvCxnSpPr>
          <p:cNvPr id="12" name="Straight Connector 11"/>
          <p:cNvCxnSpPr/>
          <p:nvPr userDrawn="1"/>
        </p:nvCxnSpPr>
        <p:spPr>
          <a:xfrm>
            <a:off x="773356" y="1996003"/>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3"/>
          <p:cNvSpPr>
            <a:spLocks noGrp="1"/>
          </p:cNvSpPr>
          <p:nvPr>
            <p:ph sz="quarter" idx="11"/>
          </p:nvPr>
        </p:nvSpPr>
        <p:spPr>
          <a:xfrm>
            <a:off x="660400" y="2280166"/>
            <a:ext cx="10993120" cy="3897116"/>
          </a:xfrm>
          <a:prstGeom prst="rect">
            <a:avLst/>
          </a:prstGeom>
        </p:spPr>
        <p:txBody>
          <a:bodyPr/>
          <a:lstStyle>
            <a:lvl1pPr>
              <a:defRPr sz="2133">
                <a:latin typeface="+mn-lt"/>
              </a:defRPr>
            </a:lvl1pPr>
            <a:lvl2pPr>
              <a:defRPr sz="2133">
                <a:latin typeface="+mn-lt"/>
              </a:defRPr>
            </a:lvl2pPr>
            <a:lvl3pPr>
              <a:defRPr sz="2133">
                <a:latin typeface="+mn-lt"/>
              </a:defRPr>
            </a:lvl3pPr>
            <a:lvl4pPr>
              <a:defRPr sz="2133">
                <a:latin typeface="+mn-lt"/>
              </a:defRPr>
            </a:lvl4pPr>
            <a:lvl5pP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2" hasCustomPrompt="1"/>
          </p:nvPr>
        </p:nvSpPr>
        <p:spPr>
          <a:xfrm>
            <a:off x="430031" y="6570219"/>
            <a:ext cx="7949854" cy="366183"/>
          </a:xfrm>
          <a:prstGeom prst="rect">
            <a:avLst/>
          </a:prstGeom>
        </p:spPr>
        <p:txBody>
          <a:bodyPr tIns="73152"/>
          <a:lstStyle>
            <a:lvl1pPr marL="0" indent="0" algn="l">
              <a:buNone/>
              <a:defRPr sz="800" baseline="0"/>
            </a:lvl1pPr>
          </a:lstStyle>
          <a:p>
            <a:pPr lvl="0"/>
            <a:r>
              <a:rPr lang="en-US" dirty="0"/>
              <a:t>Trade Secret, Confidential, Proprietary, Do Not Copy  |  OSU Wexner Medical Center  © 2020</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4137044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1"/>
            <a:ext cx="10992181"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3"/>
            <a:ext cx="10993120" cy="428625"/>
          </a:xfrm>
          <a:prstGeom prst="rect">
            <a:avLst/>
          </a:prstGeom>
        </p:spPr>
        <p:txBody>
          <a:bodyPr>
            <a:noAutofit/>
          </a:bodyPr>
          <a:lstStyle>
            <a:lvl1pPr marL="0" indent="0" algn="l">
              <a:lnSpc>
                <a:spcPct val="85000"/>
              </a:lnSpc>
              <a:spcBef>
                <a:spcPct val="0"/>
              </a:spcBef>
              <a:buFont typeface="Wingdings" pitchFamily="2" charset="2"/>
              <a:buNone/>
              <a:defRPr sz="2000" i="1"/>
            </a:lvl1pPr>
          </a:lstStyle>
          <a:p>
            <a:r>
              <a:rPr lang="en-US" dirty="0"/>
              <a:t>Subhead goes here</a:t>
            </a:r>
          </a:p>
        </p:txBody>
      </p:sp>
      <p:sp>
        <p:nvSpPr>
          <p:cNvPr id="15"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cxnSp>
        <p:nvCxnSpPr>
          <p:cNvPr id="12" name="Straight Connector 11"/>
          <p:cNvCxnSpPr/>
          <p:nvPr userDrawn="1"/>
        </p:nvCxnSpPr>
        <p:spPr>
          <a:xfrm>
            <a:off x="773356" y="1996003"/>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3"/>
          <p:cNvSpPr>
            <a:spLocks noGrp="1"/>
          </p:cNvSpPr>
          <p:nvPr>
            <p:ph sz="quarter" idx="11"/>
          </p:nvPr>
        </p:nvSpPr>
        <p:spPr>
          <a:xfrm>
            <a:off x="660401" y="2280166"/>
            <a:ext cx="5259493" cy="3897116"/>
          </a:xfrm>
          <a:prstGeom prst="rect">
            <a:avLst/>
          </a:prstGeom>
        </p:spPr>
        <p:txBody>
          <a:bodyPr/>
          <a:lstStyle>
            <a:lvl1pPr>
              <a:defRPr sz="2133">
                <a:latin typeface="+mn-lt"/>
              </a:defRPr>
            </a:lvl1pPr>
            <a:lvl2pPr>
              <a:defRPr sz="2133">
                <a:latin typeface="+mn-lt"/>
              </a:defRPr>
            </a:lvl2pPr>
            <a:lvl3pPr>
              <a:defRPr sz="2133">
                <a:latin typeface="+mn-lt"/>
              </a:defRPr>
            </a:lvl3pPr>
            <a:lvl4pPr>
              <a:defRPr sz="2133">
                <a:latin typeface="+mn-lt"/>
              </a:defRPr>
            </a:lvl4pPr>
            <a:lvl5pP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2" hasCustomPrompt="1"/>
          </p:nvPr>
        </p:nvSpPr>
        <p:spPr>
          <a:xfrm>
            <a:off x="430031" y="6570219"/>
            <a:ext cx="7949854" cy="366183"/>
          </a:xfrm>
          <a:prstGeom prst="rect">
            <a:avLst/>
          </a:prstGeom>
        </p:spPr>
        <p:txBody>
          <a:bodyPr tIns="73152"/>
          <a:lstStyle>
            <a:lvl1pPr marL="0" indent="0" algn="l">
              <a:buNone/>
              <a:defRPr sz="800" baseline="0"/>
            </a:lvl1pPr>
          </a:lstStyle>
          <a:p>
            <a:pPr lvl="0"/>
            <a:r>
              <a:rPr lang="en-US" dirty="0"/>
              <a:t>Trade Secret, Confidential, Proprietary, Do Not Copy  |  OSU Wexner Medical Center  © 2020</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
        <p:nvSpPr>
          <p:cNvPr id="9" name="Content Placeholder 3"/>
          <p:cNvSpPr>
            <a:spLocks noGrp="1"/>
          </p:cNvSpPr>
          <p:nvPr>
            <p:ph sz="quarter" idx="13"/>
          </p:nvPr>
        </p:nvSpPr>
        <p:spPr>
          <a:xfrm>
            <a:off x="6285653" y="2280166"/>
            <a:ext cx="5378027" cy="3897116"/>
          </a:xfrm>
          <a:prstGeom prst="rect">
            <a:avLst/>
          </a:prstGeom>
        </p:spPr>
        <p:txBody>
          <a:bodyPr/>
          <a:lstStyle>
            <a:lvl1pPr>
              <a:defRPr sz="2133">
                <a:latin typeface="+mn-lt"/>
              </a:defRPr>
            </a:lvl1pPr>
            <a:lvl2pPr>
              <a:defRPr sz="2133">
                <a:latin typeface="+mn-lt"/>
              </a:defRPr>
            </a:lvl2pPr>
            <a:lvl3pPr>
              <a:defRPr sz="2133">
                <a:latin typeface="+mn-lt"/>
              </a:defRPr>
            </a:lvl3pPr>
            <a:lvl4pPr>
              <a:defRPr sz="2133">
                <a:latin typeface="+mn-lt"/>
              </a:defRPr>
            </a:lvl4pPr>
            <a:lvl5pP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942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1"/>
            <a:ext cx="11052295"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8"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0"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cxnSp>
        <p:nvCxnSpPr>
          <p:cNvPr id="12" name="Straight Connector 11"/>
          <p:cNvCxnSpPr/>
          <p:nvPr userDrawn="1"/>
        </p:nvCxnSpPr>
        <p:spPr>
          <a:xfrm>
            <a:off x="773356" y="1532613"/>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3"/>
          <p:cNvSpPr>
            <a:spLocks noGrp="1"/>
          </p:cNvSpPr>
          <p:nvPr>
            <p:ph sz="quarter" idx="11"/>
          </p:nvPr>
        </p:nvSpPr>
        <p:spPr>
          <a:xfrm>
            <a:off x="660400" y="1816775"/>
            <a:ext cx="11053234" cy="4176607"/>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468652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ith Block 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7591516" y="3505200"/>
            <a:ext cx="4600484" cy="3352800"/>
          </a:xfrm>
          <a:prstGeom prst="rect">
            <a:avLst/>
          </a:prstGeom>
        </p:spPr>
      </p:pic>
      <p:sp>
        <p:nvSpPr>
          <p:cNvPr id="42" name="Title 41"/>
          <p:cNvSpPr>
            <a:spLocks noGrp="1"/>
          </p:cNvSpPr>
          <p:nvPr>
            <p:ph type="title" hasCustomPrompt="1"/>
          </p:nvPr>
        </p:nvSpPr>
        <p:spPr>
          <a:xfrm>
            <a:off x="661340" y="690581"/>
            <a:ext cx="11042981"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1" y="1275813"/>
            <a:ext cx="11043920" cy="428625"/>
          </a:xfrm>
          <a:prstGeom prst="rect">
            <a:avLst/>
          </a:prstGeom>
        </p:spPr>
        <p:txBody>
          <a:bodyPr>
            <a:noAutofit/>
          </a:bodyPr>
          <a:lstStyle>
            <a:lvl1pPr marL="0" indent="0" algn="l">
              <a:lnSpc>
                <a:spcPct val="85000"/>
              </a:lnSpc>
              <a:spcBef>
                <a:spcPct val="0"/>
              </a:spcBef>
              <a:buFont typeface="Wingdings" pitchFamily="2" charset="2"/>
              <a:buNone/>
              <a:defRPr sz="2000" i="1"/>
            </a:lvl1pPr>
          </a:lstStyle>
          <a:p>
            <a:r>
              <a:rPr lang="en-US" dirty="0"/>
              <a:t>Subhead goes here</a:t>
            </a:r>
          </a:p>
        </p:txBody>
      </p:sp>
      <p:sp>
        <p:nvSpPr>
          <p:cNvPr id="9"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1"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cxnSp>
        <p:nvCxnSpPr>
          <p:cNvPr id="12" name="Straight Connector 11"/>
          <p:cNvCxnSpPr/>
          <p:nvPr userDrawn="1"/>
        </p:nvCxnSpPr>
        <p:spPr>
          <a:xfrm>
            <a:off x="773356" y="1996003"/>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p:cNvSpPr>
            <a:spLocks noGrp="1"/>
          </p:cNvSpPr>
          <p:nvPr>
            <p:ph sz="quarter" idx="11"/>
          </p:nvPr>
        </p:nvSpPr>
        <p:spPr>
          <a:xfrm>
            <a:off x="660400" y="2280166"/>
            <a:ext cx="11053234" cy="3897116"/>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270597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content, foot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7591516" y="3505200"/>
            <a:ext cx="4600484" cy="3352800"/>
          </a:xfrm>
          <a:prstGeom prst="rect">
            <a:avLst/>
          </a:prstGeom>
        </p:spPr>
      </p:pic>
      <p:sp>
        <p:nvSpPr>
          <p:cNvPr id="42" name="Title 41"/>
          <p:cNvSpPr>
            <a:spLocks noGrp="1"/>
          </p:cNvSpPr>
          <p:nvPr>
            <p:ph type="title" hasCustomPrompt="1"/>
          </p:nvPr>
        </p:nvSpPr>
        <p:spPr>
          <a:xfrm>
            <a:off x="661339" y="690581"/>
            <a:ext cx="11052295" cy="549361"/>
          </a:xfrm>
          <a:prstGeom prst="rect">
            <a:avLst/>
          </a:prstGeom>
        </p:spPr>
        <p:txBody>
          <a:bodyPr anchor="b">
            <a:noAutofit/>
          </a:bodyPr>
          <a:lstStyle>
            <a:lvl1pPr algn="l">
              <a:defRPr sz="2800" b="1" baseline="0">
                <a:solidFill>
                  <a:schemeClr val="accent1"/>
                </a:solidFill>
              </a:defRPr>
            </a:lvl1pPr>
          </a:lstStyle>
          <a:p>
            <a:r>
              <a:rPr lang="en-US" dirty="0"/>
              <a:t>Heading goes here</a:t>
            </a:r>
          </a:p>
        </p:txBody>
      </p:sp>
      <p:cxnSp>
        <p:nvCxnSpPr>
          <p:cNvPr id="3" name="Straight Connector 2"/>
          <p:cNvCxnSpPr/>
          <p:nvPr userDrawn="1"/>
        </p:nvCxnSpPr>
        <p:spPr>
          <a:xfrm>
            <a:off x="773356" y="1532613"/>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0"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sp>
        <p:nvSpPr>
          <p:cNvPr id="4" name="Content Placeholder 3"/>
          <p:cNvSpPr>
            <a:spLocks noGrp="1"/>
          </p:cNvSpPr>
          <p:nvPr>
            <p:ph sz="quarter" idx="11"/>
          </p:nvPr>
        </p:nvSpPr>
        <p:spPr>
          <a:xfrm>
            <a:off x="660400" y="1816775"/>
            <a:ext cx="11053234" cy="4176607"/>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3075956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le, conten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886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content,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lstStyle>
            <a:lvl1pPr marL="0" indent="0" algn="ctr">
              <a:buNone/>
              <a:defRPr sz="1600"/>
            </a:lvl1pPr>
          </a:lstStyle>
          <a:p>
            <a:endParaRPr lang="en-US"/>
          </a:p>
        </p:txBody>
      </p:sp>
    </p:spTree>
    <p:extLst>
      <p:ext uri="{BB962C8B-B14F-4D97-AF65-F5344CB8AC3E}">
        <p14:creationId xmlns:p14="http://schemas.microsoft.com/office/powerpoint/2010/main" val="678017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rporate Title with Picture">
    <p:spTree>
      <p:nvGrpSpPr>
        <p:cNvPr id="1" name=""/>
        <p:cNvGrpSpPr/>
        <p:nvPr/>
      </p:nvGrpSpPr>
      <p:grpSpPr>
        <a:xfrm>
          <a:off x="0" y="0"/>
          <a:ext cx="0" cy="0"/>
          <a:chOff x="0" y="0"/>
          <a:chExt cx="0" cy="0"/>
        </a:xfrm>
      </p:grpSpPr>
      <p:cxnSp>
        <p:nvCxnSpPr>
          <p:cNvPr id="13" name="Straight Connector 12"/>
          <p:cNvCxnSpPr/>
          <p:nvPr userDrawn="1"/>
        </p:nvCxnSpPr>
        <p:spPr>
          <a:xfrm>
            <a:off x="926195" y="4584461"/>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11"/>
          <p:cNvSpPr>
            <a:spLocks noGrp="1"/>
          </p:cNvSpPr>
          <p:nvPr>
            <p:ph sz="quarter" idx="13" hasCustomPrompt="1"/>
          </p:nvPr>
        </p:nvSpPr>
        <p:spPr>
          <a:xfrm>
            <a:off x="763489" y="5020818"/>
            <a:ext cx="3351479" cy="953765"/>
          </a:xfrm>
          <a:prstGeom prst="rect">
            <a:avLst/>
          </a:prstGeom>
        </p:spPr>
        <p:txBody>
          <a:bodyPr/>
          <a:lstStyle>
            <a:lvl1pPr marL="0" indent="0">
              <a:buNone/>
              <a:defRPr sz="1400"/>
            </a:lvl1pPr>
          </a:lstStyle>
          <a:p>
            <a:pPr>
              <a:lnSpc>
                <a:spcPct val="100000"/>
              </a:lnSpc>
            </a:pPr>
            <a:r>
              <a:rPr lang="en-US" sz="1600" baseline="30000" dirty="0"/>
              <a:t>Body text goes here</a:t>
            </a:r>
          </a:p>
        </p:txBody>
      </p:sp>
      <p:cxnSp>
        <p:nvCxnSpPr>
          <p:cNvPr id="20" name="Straight Connector 19"/>
          <p:cNvCxnSpPr/>
          <p:nvPr userDrawn="1"/>
        </p:nvCxnSpPr>
        <p:spPr>
          <a:xfrm>
            <a:off x="4572516" y="4584461"/>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293000" y="4584461"/>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23" name="Title 41"/>
          <p:cNvSpPr>
            <a:spLocks noGrp="1"/>
          </p:cNvSpPr>
          <p:nvPr>
            <p:ph type="title" hasCustomPrompt="1"/>
          </p:nvPr>
        </p:nvSpPr>
        <p:spPr>
          <a:xfrm>
            <a:off x="772579" y="3743038"/>
            <a:ext cx="3343435" cy="549361"/>
          </a:xfrm>
          <a:prstGeom prst="rect">
            <a:avLst/>
          </a:prstGeom>
        </p:spPr>
        <p:txBody>
          <a:bodyPr anchor="b">
            <a:noAutofit/>
          </a:bodyPr>
          <a:lstStyle>
            <a:lvl1pPr algn="l">
              <a:defRPr sz="2800" b="1">
                <a:solidFill>
                  <a:schemeClr val="accent1"/>
                </a:solidFill>
              </a:defRPr>
            </a:lvl1pPr>
          </a:lstStyle>
          <a:p>
            <a:r>
              <a:rPr lang="en-US" dirty="0"/>
              <a:t>Title</a:t>
            </a:r>
          </a:p>
        </p:txBody>
      </p:sp>
      <p:sp>
        <p:nvSpPr>
          <p:cNvPr id="24" name="Content Placeholder 11"/>
          <p:cNvSpPr>
            <a:spLocks noGrp="1"/>
          </p:cNvSpPr>
          <p:nvPr>
            <p:ph sz="quarter" idx="14" hasCustomPrompt="1"/>
          </p:nvPr>
        </p:nvSpPr>
        <p:spPr>
          <a:xfrm>
            <a:off x="4483973" y="5020816"/>
            <a:ext cx="3351479" cy="953765"/>
          </a:xfrm>
          <a:prstGeom prst="rect">
            <a:avLst/>
          </a:prstGeom>
        </p:spPr>
        <p:txBody>
          <a:bodyPr/>
          <a:lstStyle>
            <a:lvl1pPr marL="0" indent="0">
              <a:buNone/>
              <a:defRPr sz="1400"/>
            </a:lvl1pPr>
          </a:lstStyle>
          <a:p>
            <a:pPr>
              <a:lnSpc>
                <a:spcPct val="100000"/>
              </a:lnSpc>
            </a:pPr>
            <a:r>
              <a:rPr lang="en-US" sz="1600" baseline="30000" dirty="0"/>
              <a:t>Body text goes here</a:t>
            </a:r>
          </a:p>
        </p:txBody>
      </p:sp>
      <p:sp>
        <p:nvSpPr>
          <p:cNvPr id="26" name="Content Placeholder 11"/>
          <p:cNvSpPr>
            <a:spLocks noGrp="1"/>
          </p:cNvSpPr>
          <p:nvPr>
            <p:ph sz="quarter" idx="15" hasCustomPrompt="1"/>
          </p:nvPr>
        </p:nvSpPr>
        <p:spPr>
          <a:xfrm>
            <a:off x="8204454" y="5020816"/>
            <a:ext cx="3351479" cy="953765"/>
          </a:xfrm>
          <a:prstGeom prst="rect">
            <a:avLst/>
          </a:prstGeom>
        </p:spPr>
        <p:txBody>
          <a:bodyPr/>
          <a:lstStyle>
            <a:lvl1pPr marL="0" indent="0">
              <a:buNone/>
              <a:defRPr sz="1400"/>
            </a:lvl1pPr>
          </a:lstStyle>
          <a:p>
            <a:pPr>
              <a:lnSpc>
                <a:spcPct val="100000"/>
              </a:lnSpc>
            </a:pPr>
            <a:r>
              <a:rPr lang="en-US" sz="1600" baseline="30000" dirty="0"/>
              <a:t>Body text goes here</a:t>
            </a:r>
          </a:p>
        </p:txBody>
      </p:sp>
      <p:sp>
        <p:nvSpPr>
          <p:cNvPr id="11"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4"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309470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Corporate Title with Picture">
    <p:spTree>
      <p:nvGrpSpPr>
        <p:cNvPr id="1" name=""/>
        <p:cNvGrpSpPr/>
        <p:nvPr/>
      </p:nvGrpSpPr>
      <p:grpSpPr>
        <a:xfrm>
          <a:off x="0" y="0"/>
          <a:ext cx="0" cy="0"/>
          <a:chOff x="0" y="0"/>
          <a:chExt cx="0" cy="0"/>
        </a:xfrm>
      </p:grpSpPr>
      <p:sp>
        <p:nvSpPr>
          <p:cNvPr id="9" name="Title 41"/>
          <p:cNvSpPr>
            <a:spLocks noGrp="1"/>
          </p:cNvSpPr>
          <p:nvPr>
            <p:ph type="title" hasCustomPrompt="1"/>
          </p:nvPr>
        </p:nvSpPr>
        <p:spPr>
          <a:xfrm>
            <a:off x="917874" y="2229974"/>
            <a:ext cx="10363097" cy="549361"/>
          </a:xfrm>
          <a:prstGeom prst="rect">
            <a:avLst/>
          </a:prstGeom>
        </p:spPr>
        <p:txBody>
          <a:bodyPr anchor="b">
            <a:noAutofit/>
          </a:bodyPr>
          <a:lstStyle>
            <a:lvl1pPr algn="ctr">
              <a:defRPr sz="2800" b="1">
                <a:solidFill>
                  <a:schemeClr val="accent1"/>
                </a:solidFill>
              </a:defRPr>
            </a:lvl1pPr>
          </a:lstStyle>
          <a:p>
            <a:r>
              <a:rPr lang="en-US" dirty="0"/>
              <a:t>Title goes here</a:t>
            </a:r>
          </a:p>
        </p:txBody>
      </p:sp>
      <p:sp>
        <p:nvSpPr>
          <p:cNvPr id="11" name="Content Placeholder 4"/>
          <p:cNvSpPr>
            <a:spLocks noGrp="1"/>
          </p:cNvSpPr>
          <p:nvPr>
            <p:ph sz="quarter" idx="10" hasCustomPrompt="1"/>
          </p:nvPr>
        </p:nvSpPr>
        <p:spPr>
          <a:xfrm>
            <a:off x="917874" y="3346328"/>
            <a:ext cx="10363097" cy="2808969"/>
          </a:xfrm>
          <a:prstGeom prst="rect">
            <a:avLst/>
          </a:prstGeom>
        </p:spPr>
        <p:txBody>
          <a:bodyPr vert="horz"/>
          <a:lstStyle>
            <a:lvl1pPr marL="0" indent="0" algn="ctr">
              <a:buNone/>
              <a:defRPr sz="1200"/>
            </a:lvl1pPr>
            <a:lvl2pPr marL="457189" indent="0">
              <a:buNone/>
              <a:defRPr sz="1800"/>
            </a:lvl2pPr>
            <a:lvl3pPr>
              <a:defRPr sz="1800"/>
            </a:lvl3pPr>
            <a:lvl4pPr>
              <a:defRPr sz="1400"/>
            </a:lvl4pPr>
            <a:lvl5pPr>
              <a:defRPr sz="1400"/>
            </a:lvl5pPr>
          </a:lstStyle>
          <a:p>
            <a:pPr lvl="0"/>
            <a:r>
              <a:rPr lang="en-US" dirty="0"/>
              <a:t>Body text goes here</a:t>
            </a:r>
          </a:p>
        </p:txBody>
      </p:sp>
      <p:cxnSp>
        <p:nvCxnSpPr>
          <p:cNvPr id="13" name="Straight Connector 12"/>
          <p:cNvCxnSpPr/>
          <p:nvPr userDrawn="1"/>
        </p:nvCxnSpPr>
        <p:spPr>
          <a:xfrm>
            <a:off x="5709677" y="3054759"/>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8"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1533831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7_Corporate Title with Pictur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30097" t="19539" r="4427" b="43163"/>
          <a:stretch/>
        </p:blipFill>
        <p:spPr>
          <a:xfrm>
            <a:off x="0" y="1"/>
            <a:ext cx="12192000" cy="3472873"/>
          </a:xfrm>
          <a:prstGeom prst="rect">
            <a:avLst/>
          </a:prstGeom>
        </p:spPr>
      </p:pic>
      <p:sp>
        <p:nvSpPr>
          <p:cNvPr id="13" name="Title 41"/>
          <p:cNvSpPr>
            <a:spLocks noGrp="1"/>
          </p:cNvSpPr>
          <p:nvPr>
            <p:ph type="title" hasCustomPrompt="1"/>
          </p:nvPr>
        </p:nvSpPr>
        <p:spPr>
          <a:xfrm>
            <a:off x="461639" y="3931763"/>
            <a:ext cx="11245049" cy="705605"/>
          </a:xfrm>
          <a:prstGeom prst="rect">
            <a:avLst/>
          </a:prstGeom>
        </p:spPr>
        <p:txBody>
          <a:bodyPr anchor="b">
            <a:noAutofit/>
          </a:bodyPr>
          <a:lstStyle>
            <a:lvl1pPr algn="ctr">
              <a:defRPr sz="2800" b="1">
                <a:solidFill>
                  <a:schemeClr val="tx2"/>
                </a:solidFill>
                <a:latin typeface="+mj-lt"/>
              </a:defRPr>
            </a:lvl1pPr>
          </a:lstStyle>
          <a:p>
            <a:r>
              <a:rPr lang="en-US" dirty="0"/>
              <a:t>Title goes here</a:t>
            </a:r>
          </a:p>
        </p:txBody>
      </p:sp>
      <p:sp>
        <p:nvSpPr>
          <p:cNvPr id="14" name="Rectangle 4"/>
          <p:cNvSpPr>
            <a:spLocks noGrp="1" noChangeArrowheads="1"/>
          </p:cNvSpPr>
          <p:nvPr>
            <p:ph type="subTitle" idx="1" hasCustomPrompt="1"/>
          </p:nvPr>
        </p:nvSpPr>
        <p:spPr>
          <a:xfrm>
            <a:off x="461639" y="4818763"/>
            <a:ext cx="11245049" cy="926623"/>
          </a:xfrm>
          <a:prstGeom prst="rect">
            <a:avLst/>
          </a:prstGeom>
        </p:spPr>
        <p:txBody>
          <a:bodyPr>
            <a:noAutofit/>
          </a:bodyPr>
          <a:lstStyle>
            <a:lvl1pPr marL="0" indent="0" algn="ctr">
              <a:lnSpc>
                <a:spcPct val="120000"/>
              </a:lnSpc>
              <a:spcBef>
                <a:spcPct val="0"/>
              </a:spcBef>
              <a:buFont typeface="Wingdings" pitchFamily="2" charset="2"/>
              <a:buNone/>
              <a:defRPr sz="2000">
                <a:solidFill>
                  <a:schemeClr val="tx2"/>
                </a:solidFill>
                <a:latin typeface="+mj-lt"/>
              </a:defRPr>
            </a:lvl1pPr>
          </a:lstStyle>
          <a:p>
            <a:r>
              <a:rPr lang="en-US" dirty="0"/>
              <a:t>Name of presenter</a:t>
            </a:r>
          </a:p>
          <a:p>
            <a:r>
              <a:rPr lang="en-US" dirty="0"/>
              <a:t>Date</a:t>
            </a:r>
          </a:p>
        </p:txBody>
      </p:sp>
      <p:pic>
        <p:nvPicPr>
          <p:cNvPr id="8" name="Picture 7" descr="OSU-WexMedCtr-1C-REV-Stacked-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3993" y="5885791"/>
            <a:ext cx="1139275" cy="846759"/>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1768" y="1206635"/>
            <a:ext cx="1624791" cy="1589047"/>
          </a:xfrm>
          <a:prstGeom prst="rect">
            <a:avLst/>
          </a:prstGeom>
        </p:spPr>
      </p:pic>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389933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mp; Content 2">
    <p:spTree>
      <p:nvGrpSpPr>
        <p:cNvPr id="1" name=""/>
        <p:cNvGrpSpPr/>
        <p:nvPr/>
      </p:nvGrpSpPr>
      <p:grpSpPr>
        <a:xfrm>
          <a:off x="0" y="0"/>
          <a:ext cx="0" cy="0"/>
          <a:chOff x="0" y="0"/>
          <a:chExt cx="0" cy="0"/>
        </a:xfrm>
      </p:grpSpPr>
      <p:sp>
        <p:nvSpPr>
          <p:cNvPr id="6" name="Title 41"/>
          <p:cNvSpPr txBox="1">
            <a:spLocks/>
          </p:cNvSpPr>
          <p:nvPr userDrawn="1"/>
        </p:nvSpPr>
        <p:spPr>
          <a:xfrm>
            <a:off x="1931262" y="2603084"/>
            <a:ext cx="7818894" cy="549361"/>
          </a:xfrm>
          <a:prstGeom prst="rect">
            <a:avLst/>
          </a:prstGeom>
        </p:spPr>
        <p:txBody>
          <a:bodyPr anchor="b">
            <a:noAutofit/>
          </a:bodyPr>
          <a:lstStyle>
            <a:lvl1pPr algn="l" rtl="0" eaLnBrk="0" fontAlgn="base" hangingPunct="0">
              <a:lnSpc>
                <a:spcPct val="85000"/>
              </a:lnSpc>
              <a:spcBef>
                <a:spcPct val="0"/>
              </a:spcBef>
              <a:spcAft>
                <a:spcPct val="0"/>
              </a:spcAft>
              <a:defRPr sz="2800" b="1"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pPr algn="ctr"/>
            <a:r>
              <a:rPr lang="en-US" sz="2800" dirty="0">
                <a:solidFill>
                  <a:srgbClr val="BB0000"/>
                </a:solidFill>
              </a:rPr>
              <a:t>Thank You</a:t>
            </a:r>
          </a:p>
        </p:txBody>
      </p:sp>
      <p:cxnSp>
        <p:nvCxnSpPr>
          <p:cNvPr id="8" name="Straight Connector 7"/>
          <p:cNvCxnSpPr/>
          <p:nvPr userDrawn="1"/>
        </p:nvCxnSpPr>
        <p:spPr>
          <a:xfrm>
            <a:off x="5502728" y="3432563"/>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userDrawn="1"/>
        </p:nvGrpSpPr>
        <p:grpSpPr>
          <a:xfrm>
            <a:off x="4250891" y="3712683"/>
            <a:ext cx="3179637" cy="487760"/>
            <a:chOff x="3273339" y="3400788"/>
            <a:chExt cx="1788546" cy="365820"/>
          </a:xfrm>
        </p:grpSpPr>
        <p:pic>
          <p:nvPicPr>
            <p:cNvPr id="9" name="Picture 8"/>
            <p:cNvPicPr>
              <a:picLocks noChangeAspect="1"/>
            </p:cNvPicPr>
            <p:nvPr userDrawn="1"/>
          </p:nvPicPr>
          <p:blipFill rotWithShape="1">
            <a:blip r:embed="rId2"/>
            <a:srcRect r="47110"/>
            <a:stretch/>
          </p:blipFill>
          <p:spPr>
            <a:xfrm>
              <a:off x="3273339" y="3400788"/>
              <a:ext cx="1373720" cy="365820"/>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31559" t="32072" r="31559" b="27922"/>
            <a:stretch/>
          </p:blipFill>
          <p:spPr>
            <a:xfrm>
              <a:off x="4724645" y="3400788"/>
              <a:ext cx="337240" cy="365820"/>
            </a:xfrm>
            <a:prstGeom prst="rect">
              <a:avLst/>
            </a:prstGeom>
          </p:spPr>
        </p:pic>
      </p:grpSp>
    </p:spTree>
    <p:extLst>
      <p:ext uri="{BB962C8B-B14F-4D97-AF65-F5344CB8AC3E}">
        <p14:creationId xmlns:p14="http://schemas.microsoft.com/office/powerpoint/2010/main" val="62892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mp; Content 2">
    <p:spTree>
      <p:nvGrpSpPr>
        <p:cNvPr id="1" name=""/>
        <p:cNvGrpSpPr/>
        <p:nvPr/>
      </p:nvGrpSpPr>
      <p:grpSpPr>
        <a:xfrm>
          <a:off x="0" y="0"/>
          <a:ext cx="0" cy="0"/>
          <a:chOff x="0" y="0"/>
          <a:chExt cx="0" cy="0"/>
        </a:xfrm>
      </p:grpSpPr>
      <p:sp>
        <p:nvSpPr>
          <p:cNvPr id="6" name="Title 41"/>
          <p:cNvSpPr txBox="1">
            <a:spLocks/>
          </p:cNvSpPr>
          <p:nvPr userDrawn="1"/>
        </p:nvSpPr>
        <p:spPr>
          <a:xfrm>
            <a:off x="1931262" y="2603084"/>
            <a:ext cx="7818894" cy="549361"/>
          </a:xfrm>
          <a:prstGeom prst="rect">
            <a:avLst/>
          </a:prstGeom>
        </p:spPr>
        <p:txBody>
          <a:bodyPr anchor="b">
            <a:noAutofit/>
          </a:bodyPr>
          <a:lstStyle>
            <a:lvl1pPr algn="l" rtl="0" eaLnBrk="0" fontAlgn="base" hangingPunct="0">
              <a:lnSpc>
                <a:spcPct val="85000"/>
              </a:lnSpc>
              <a:spcBef>
                <a:spcPct val="0"/>
              </a:spcBef>
              <a:spcAft>
                <a:spcPct val="0"/>
              </a:spcAft>
              <a:defRPr sz="2800" b="1"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pPr algn="ctr"/>
            <a:r>
              <a:rPr lang="en-US" sz="2800" dirty="0">
                <a:solidFill>
                  <a:srgbClr val="BB0000"/>
                </a:solidFill>
              </a:rPr>
              <a:t>Thank You</a:t>
            </a:r>
          </a:p>
        </p:txBody>
      </p:sp>
      <p:cxnSp>
        <p:nvCxnSpPr>
          <p:cNvPr id="8" name="Straight Connector 7"/>
          <p:cNvCxnSpPr/>
          <p:nvPr userDrawn="1"/>
        </p:nvCxnSpPr>
        <p:spPr>
          <a:xfrm>
            <a:off x="5502728" y="3432563"/>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2" name="Rectangle 4"/>
          <p:cNvSpPr>
            <a:spLocks noGrp="1" noChangeArrowheads="1"/>
          </p:cNvSpPr>
          <p:nvPr>
            <p:ph type="subTitle" idx="1" hasCustomPrompt="1"/>
          </p:nvPr>
        </p:nvSpPr>
        <p:spPr>
          <a:xfrm>
            <a:off x="3320348" y="3714546"/>
            <a:ext cx="5170633" cy="428625"/>
          </a:xfrm>
          <a:prstGeom prst="rect">
            <a:avLst/>
          </a:prstGeom>
        </p:spPr>
        <p:txBody>
          <a:bodyPr>
            <a:noAutofit/>
          </a:bodyPr>
          <a:lstStyle>
            <a:lvl1pPr marL="0" indent="0" algn="ctr">
              <a:lnSpc>
                <a:spcPct val="85000"/>
              </a:lnSpc>
              <a:spcBef>
                <a:spcPct val="0"/>
              </a:spcBef>
              <a:buFont typeface="Wingdings" pitchFamily="2" charset="2"/>
              <a:buNone/>
              <a:defRPr sz="1600" i="0"/>
            </a:lvl1pPr>
          </a:lstStyle>
          <a:p>
            <a:r>
              <a:rPr lang="en-US" dirty="0" err="1"/>
              <a:t>wexnermedical.osu.edu</a:t>
            </a:r>
            <a:endParaRPr lang="en-US" dirty="0"/>
          </a:p>
        </p:txBody>
      </p:sp>
    </p:spTree>
    <p:extLst>
      <p:ext uri="{BB962C8B-B14F-4D97-AF65-F5344CB8AC3E}">
        <p14:creationId xmlns:p14="http://schemas.microsoft.com/office/powerpoint/2010/main" val="1437960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option 2-corner leaves">
    <p:spTree>
      <p:nvGrpSpPr>
        <p:cNvPr id="1" name=""/>
        <p:cNvGrpSpPr/>
        <p:nvPr/>
      </p:nvGrpSpPr>
      <p:grpSpPr>
        <a:xfrm>
          <a:off x="0" y="0"/>
          <a:ext cx="0" cy="0"/>
          <a:chOff x="0" y="0"/>
          <a:chExt cx="0" cy="0"/>
        </a:xfrm>
      </p:grpSpPr>
      <p:grpSp>
        <p:nvGrpSpPr>
          <p:cNvPr id="6" name="Group 5"/>
          <p:cNvGrpSpPr>
            <a:grpSpLocks noChangeAspect="1"/>
          </p:cNvGrpSpPr>
          <p:nvPr userDrawn="1"/>
        </p:nvGrpSpPr>
        <p:grpSpPr>
          <a:xfrm>
            <a:off x="9420642" y="6467369"/>
            <a:ext cx="2596236" cy="279682"/>
            <a:chOff x="487363" y="2840038"/>
            <a:chExt cx="8167687" cy="1173162"/>
          </a:xfrm>
        </p:grpSpPr>
        <p:sp>
          <p:nvSpPr>
            <p:cNvPr id="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1" name="Title 41"/>
          <p:cNvSpPr>
            <a:spLocks noGrp="1"/>
          </p:cNvSpPr>
          <p:nvPr>
            <p:ph type="title" hasCustomPrompt="1"/>
          </p:nvPr>
        </p:nvSpPr>
        <p:spPr>
          <a:xfrm>
            <a:off x="661339" y="517935"/>
            <a:ext cx="7818893" cy="412021"/>
          </a:xfrm>
          <a:prstGeom prst="rect">
            <a:avLst/>
          </a:prstGeom>
        </p:spPr>
        <p:txBody>
          <a:bodyPr anchor="b">
            <a:noAutofit/>
          </a:bodyPr>
          <a:lstStyle>
            <a:lvl1pPr algn="l">
              <a:defRPr sz="2800" b="1">
                <a:solidFill>
                  <a:schemeClr val="accent1"/>
                </a:solidFill>
              </a:defRPr>
            </a:lvl1pPr>
          </a:lstStyle>
          <a:p>
            <a:r>
              <a:rPr lang="en-US" dirty="0"/>
              <a:t>Title goes here</a:t>
            </a:r>
          </a:p>
        </p:txBody>
      </p:sp>
      <p:cxnSp>
        <p:nvCxnSpPr>
          <p:cNvPr id="12" name="Straight Connector 11"/>
          <p:cNvCxnSpPr/>
          <p:nvPr userDrawn="1"/>
        </p:nvCxnSpPr>
        <p:spPr>
          <a:xfrm>
            <a:off x="773355" y="1188324"/>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4"/>
          </p:nvPr>
        </p:nvSpPr>
        <p:spPr>
          <a:xfrm>
            <a:off x="-281150" y="6583364"/>
            <a:ext cx="791809" cy="274637"/>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5" name="Footer Placeholder 4"/>
          <p:cNvSpPr>
            <a:spLocks noGrp="1"/>
          </p:cNvSpPr>
          <p:nvPr>
            <p:ph type="ftr" sz="quarter" idx="3"/>
          </p:nvPr>
        </p:nvSpPr>
        <p:spPr>
          <a:xfrm>
            <a:off x="430030" y="6583364"/>
            <a:ext cx="7950247" cy="274637"/>
          </a:xfrm>
          <a:prstGeom prst="rect">
            <a:avLst/>
          </a:prstGeom>
        </p:spPr>
        <p:txBody>
          <a:bodyPr/>
          <a:lstStyle>
            <a:lvl1pPr>
              <a:defRPr sz="800">
                <a:solidFill>
                  <a:srgbClr val="666666"/>
                </a:solidFill>
              </a:defRPr>
            </a:lvl1pPr>
          </a:lstStyle>
          <a:p>
            <a:endParaRPr lang="en-US" dirty="0"/>
          </a:p>
        </p:txBody>
      </p:sp>
      <p:sp>
        <p:nvSpPr>
          <p:cNvPr id="17" name="Content Placeholder 4"/>
          <p:cNvSpPr>
            <a:spLocks noGrp="1"/>
          </p:cNvSpPr>
          <p:nvPr>
            <p:ph sz="quarter" idx="10" hasCustomPrompt="1"/>
          </p:nvPr>
        </p:nvSpPr>
        <p:spPr>
          <a:xfrm>
            <a:off x="652248" y="1654444"/>
            <a:ext cx="10932659" cy="4211309"/>
          </a:xfrm>
          <a:prstGeom prst="rect">
            <a:avLst/>
          </a:prstGeom>
        </p:spPr>
        <p:txBody>
          <a:bodyPr vert="horz"/>
          <a:lstStyle>
            <a:lvl1pPr marL="0" indent="0">
              <a:buNone/>
              <a:defRPr sz="1200"/>
            </a:lvl1pPr>
            <a:lvl2pPr marL="457200" indent="0">
              <a:buNone/>
              <a:defRPr sz="1800"/>
            </a:lvl2pPr>
            <a:lvl3pPr>
              <a:defRPr sz="1800"/>
            </a:lvl3pPr>
            <a:lvl4pPr>
              <a:defRPr sz="1400"/>
            </a:lvl4pPr>
            <a:lvl5pPr>
              <a:defRPr sz="1400"/>
            </a:lvl5pPr>
          </a:lstStyle>
          <a:p>
            <a:pPr lvl="0"/>
            <a:r>
              <a:rPr lang="en-US" dirty="0"/>
              <a:t>Body text goes here</a:t>
            </a:r>
          </a:p>
        </p:txBody>
      </p:sp>
    </p:spTree>
    <p:extLst>
      <p:ext uri="{BB962C8B-B14F-4D97-AF65-F5344CB8AC3E}">
        <p14:creationId xmlns:p14="http://schemas.microsoft.com/office/powerpoint/2010/main" val="3806166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ig Phrase-Word Slide WHITE1">
    <p:spTree>
      <p:nvGrpSpPr>
        <p:cNvPr id="1" name=""/>
        <p:cNvGrpSpPr/>
        <p:nvPr/>
      </p:nvGrpSpPr>
      <p:grpSpPr>
        <a:xfrm>
          <a:off x="0" y="0"/>
          <a:ext cx="0" cy="0"/>
          <a:chOff x="0" y="0"/>
          <a:chExt cx="0" cy="0"/>
        </a:xfrm>
      </p:grpSpPr>
      <p:sp>
        <p:nvSpPr>
          <p:cNvPr id="10" name="Content Placeholder 2" descr="add specific description" title="add specific title"/>
          <p:cNvSpPr>
            <a:spLocks noGrp="1"/>
          </p:cNvSpPr>
          <p:nvPr>
            <p:ph idx="16" hasCustomPrompt="1"/>
          </p:nvPr>
        </p:nvSpPr>
        <p:spPr>
          <a:xfrm>
            <a:off x="869009" y="1734522"/>
            <a:ext cx="9592027"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BIG WORD BIG PHRASE</a:t>
            </a:r>
            <a:br>
              <a:rPr lang="en-US"/>
            </a:br>
            <a:r>
              <a:rPr lang="en-US"/>
              <a:t>SLIDE</a:t>
            </a:r>
          </a:p>
        </p:txBody>
      </p:sp>
      <p:sp>
        <p:nvSpPr>
          <p:cNvPr id="11" name="Content Placeholder 2" descr="add specific description" title="add specific title"/>
          <p:cNvSpPr>
            <a:spLocks noGrp="1"/>
          </p:cNvSpPr>
          <p:nvPr>
            <p:ph idx="15" hasCustomPrompt="1"/>
          </p:nvPr>
        </p:nvSpPr>
        <p:spPr>
          <a:xfrm>
            <a:off x="7431851" y="229810"/>
            <a:ext cx="4522941"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UNIT NAME HERE</a:t>
            </a:r>
          </a:p>
          <a:p>
            <a:pPr lvl="0"/>
            <a:r>
              <a:rPr lang="en-US"/>
              <a:t>LINE 2 AS NEEDED</a:t>
            </a:r>
          </a:p>
        </p:txBody>
      </p:sp>
      <p:sp>
        <p:nvSpPr>
          <p:cNvPr id="4" name="Title Placeholder 11"/>
          <p:cNvSpPr>
            <a:spLocks noGrp="1"/>
          </p:cNvSpPr>
          <p:nvPr>
            <p:ph type="title"/>
          </p:nvPr>
        </p:nvSpPr>
        <p:spPr>
          <a:xfrm>
            <a:off x="409223" y="1208107"/>
            <a:ext cx="5574581" cy="508313"/>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1729117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9" name="Content Placeholder 2" descr="add specific description" title="add specific title"/>
          <p:cNvSpPr>
            <a:spLocks noGrp="1"/>
          </p:cNvSpPr>
          <p:nvPr>
            <p:ph idx="13"/>
          </p:nvPr>
        </p:nvSpPr>
        <p:spPr>
          <a:xfrm>
            <a:off x="995907" y="1830388"/>
            <a:ext cx="109728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4"/>
            <a:r>
              <a:rPr lang="en-US"/>
              <a:t>Fourth level</a:t>
            </a:r>
          </a:p>
        </p:txBody>
      </p:sp>
      <p:sp>
        <p:nvSpPr>
          <p:cNvPr id="13" name="Content Placeholder 2" descr="add specific description" title="add specific title"/>
          <p:cNvSpPr>
            <a:spLocks noGrp="1"/>
          </p:cNvSpPr>
          <p:nvPr>
            <p:ph idx="15" hasCustomPrompt="1"/>
          </p:nvPr>
        </p:nvSpPr>
        <p:spPr>
          <a:xfrm>
            <a:off x="7431851" y="229810"/>
            <a:ext cx="4522941"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UNIT NAME HERE</a:t>
            </a:r>
          </a:p>
          <a:p>
            <a:pPr lvl="0"/>
            <a:r>
              <a:rPr lang="en-US"/>
              <a:t>LINE 2 AS NEEDED</a:t>
            </a:r>
          </a:p>
        </p:txBody>
      </p:sp>
      <p:sp>
        <p:nvSpPr>
          <p:cNvPr id="14" name="Content Placeholder 2" descr="add specific description" title="add specific title"/>
          <p:cNvSpPr>
            <a:spLocks noGrp="1"/>
          </p:cNvSpPr>
          <p:nvPr>
            <p:ph idx="16" hasCustomPrompt="1"/>
          </p:nvPr>
        </p:nvSpPr>
        <p:spPr>
          <a:xfrm>
            <a:off x="5753853" y="1052952"/>
            <a:ext cx="6190428"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TOPIC TITLE HERE</a:t>
            </a:r>
          </a:p>
        </p:txBody>
      </p:sp>
      <p:sp>
        <p:nvSpPr>
          <p:cNvPr id="11" name="Title Placeholder 11"/>
          <p:cNvSpPr>
            <a:spLocks noGrp="1"/>
          </p:cNvSpPr>
          <p:nvPr>
            <p:ph type="title"/>
          </p:nvPr>
        </p:nvSpPr>
        <p:spPr>
          <a:xfrm>
            <a:off x="409223" y="1208107"/>
            <a:ext cx="5574581" cy="508313"/>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165032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Slide - 1">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50B6B3-D369-214F-9E98-06E18D4FD7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1"/>
          <p:cNvSpPr>
            <a:spLocks noGrp="1"/>
          </p:cNvSpPr>
          <p:nvPr>
            <p:ph type="body" sz="quarter" idx="10" hasCustomPrompt="1"/>
          </p:nvPr>
        </p:nvSpPr>
        <p:spPr>
          <a:xfrm>
            <a:off x="0" y="1183715"/>
            <a:ext cx="12192000" cy="4387850"/>
          </a:xfrm>
          <a:prstGeom prst="rect">
            <a:avLst/>
          </a:prstGeom>
        </p:spPr>
        <p:txBody>
          <a:bodyPr/>
          <a:lstStyle>
            <a:lvl1pPr marL="0" indent="0">
              <a:buNone/>
              <a:defRPr sz="4800"/>
            </a:lvl1pPr>
          </a:lstStyle>
          <a:p>
            <a:pPr algn="ctr">
              <a:lnSpc>
                <a:spcPct val="100000"/>
              </a:lnSpc>
            </a:pPr>
            <a:r>
              <a:rPr lang="en-US" sz="4800" b="1" dirty="0">
                <a:solidFill>
                  <a:schemeClr val="bg1"/>
                </a:solidFill>
                <a:latin typeface="Arial" charset="0"/>
                <a:ea typeface="Arial" charset="0"/>
                <a:cs typeface="Arial" charset="0"/>
              </a:rPr>
              <a:t>Title goes here</a:t>
            </a:r>
          </a:p>
          <a:p>
            <a:pPr algn="ctr">
              <a:lnSpc>
                <a:spcPct val="100000"/>
              </a:lnSpc>
            </a:pPr>
            <a:r>
              <a:rPr lang="en-US" sz="4800" b="1" dirty="0">
                <a:solidFill>
                  <a:schemeClr val="bg1"/>
                </a:solidFill>
                <a:latin typeface="Arial" charset="0"/>
                <a:ea typeface="Arial" charset="0"/>
                <a:cs typeface="Arial" charset="0"/>
              </a:rPr>
              <a:t>Title goes here</a:t>
            </a:r>
          </a:p>
          <a:p>
            <a:pPr algn="ctr">
              <a:lnSpc>
                <a:spcPct val="100000"/>
              </a:lnSpc>
            </a:pPr>
            <a:endParaRPr lang="en-US" sz="4800" b="1" dirty="0">
              <a:solidFill>
                <a:schemeClr val="bg1"/>
              </a:solidFill>
              <a:latin typeface="Arial" charset="0"/>
              <a:ea typeface="Arial" charset="0"/>
              <a:cs typeface="Arial" charset="0"/>
            </a:endParaRPr>
          </a:p>
          <a:p>
            <a:pPr algn="ctr">
              <a:lnSpc>
                <a:spcPct val="100000"/>
              </a:lnSpc>
            </a:pPr>
            <a:r>
              <a:rPr lang="en-US" sz="3600" b="1" dirty="0">
                <a:solidFill>
                  <a:schemeClr val="bg1"/>
                </a:solidFill>
                <a:latin typeface="Arial" charset="0"/>
                <a:ea typeface="Arial" charset="0"/>
                <a:cs typeface="Arial" charset="0"/>
              </a:rPr>
              <a:t>Presented By:</a:t>
            </a:r>
          </a:p>
          <a:p>
            <a:pPr algn="ctr">
              <a:lnSpc>
                <a:spcPct val="100000"/>
              </a:lnSpc>
            </a:pPr>
            <a:r>
              <a:rPr lang="en-US" sz="3600" b="1" dirty="0">
                <a:solidFill>
                  <a:schemeClr val="bg1"/>
                </a:solidFill>
                <a:latin typeface="Arial" charset="0"/>
                <a:ea typeface="Arial" charset="0"/>
                <a:cs typeface="Arial" charset="0"/>
              </a:rPr>
              <a:t>[TBD]</a:t>
            </a:r>
          </a:p>
          <a:p>
            <a:pPr algn="ctr">
              <a:lnSpc>
                <a:spcPct val="100000"/>
              </a:lnSpc>
            </a:pPr>
            <a:r>
              <a:rPr lang="en-US" sz="3600" b="1" dirty="0">
                <a:solidFill>
                  <a:schemeClr val="bg1"/>
                </a:solidFill>
                <a:latin typeface="Arial" charset="0"/>
                <a:ea typeface="Arial" charset="0"/>
                <a:cs typeface="Arial" charset="0"/>
              </a:rPr>
              <a:t>[Date]</a:t>
            </a:r>
          </a:p>
          <a:p>
            <a:pPr algn="ctr">
              <a:lnSpc>
                <a:spcPct val="100000"/>
              </a:lnSpc>
            </a:pPr>
            <a:endParaRPr lang="en-US" sz="3600" b="1" dirty="0">
              <a:solidFill>
                <a:schemeClr val="bg1"/>
              </a:solidFill>
              <a:latin typeface="Arial" charset="0"/>
              <a:ea typeface="Arial" charset="0"/>
              <a:cs typeface="Arial" charset="0"/>
            </a:endParaRPr>
          </a:p>
          <a:p>
            <a:pPr algn="ctr">
              <a:lnSpc>
                <a:spcPct val="100000"/>
              </a:lnSpc>
            </a:pPr>
            <a:endParaRPr lang="en-US" sz="4800" b="1" dirty="0">
              <a:solidFill>
                <a:schemeClr val="bg1"/>
              </a:solidFill>
              <a:latin typeface="Arial" charset="0"/>
              <a:ea typeface="Arial" charset="0"/>
              <a:cs typeface="Arial" charset="0"/>
            </a:endParaRPr>
          </a:p>
        </p:txBody>
      </p:sp>
      <p:pic>
        <p:nvPicPr>
          <p:cNvPr id="3" name="Picture 2">
            <a:extLst>
              <a:ext uri="{FF2B5EF4-FFF2-40B4-BE49-F238E27FC236}">
                <a16:creationId xmlns:a16="http://schemas.microsoft.com/office/drawing/2014/main" id="{A01FCD8C-D0FA-B54A-8A68-CB9CFA0D82C8}"/>
              </a:ext>
            </a:extLst>
          </p:cNvPr>
          <p:cNvPicPr>
            <a:picLocks noChangeAspect="1"/>
          </p:cNvPicPr>
          <p:nvPr userDrawn="1"/>
        </p:nvPicPr>
        <p:blipFill>
          <a:blip r:embed="rId3"/>
          <a:stretch>
            <a:fillRect/>
          </a:stretch>
        </p:blipFill>
        <p:spPr>
          <a:xfrm>
            <a:off x="10121445" y="5148722"/>
            <a:ext cx="1710077" cy="1350761"/>
          </a:xfrm>
          <a:prstGeom prst="rect">
            <a:avLst/>
          </a:prstGeom>
        </p:spPr>
      </p:pic>
    </p:spTree>
    <p:extLst>
      <p:ext uri="{BB962C8B-B14F-4D97-AF65-F5344CB8AC3E}">
        <p14:creationId xmlns:p14="http://schemas.microsoft.com/office/powerpoint/2010/main" val="41829239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Slide - 3">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29163" r="4417" b="17071"/>
          <a:stretch/>
        </p:blipFill>
        <p:spPr>
          <a:xfrm>
            <a:off x="0" y="-1"/>
            <a:ext cx="12192000" cy="6858001"/>
          </a:xfrm>
          <a:prstGeom prst="rect">
            <a:avLst/>
          </a:prstGeom>
          <a:noFill/>
        </p:spPr>
      </p:pic>
      <p:sp>
        <p:nvSpPr>
          <p:cNvPr id="11" name="Rectangle 10"/>
          <p:cNvSpPr/>
          <p:nvPr userDrawn="1"/>
        </p:nvSpPr>
        <p:spPr>
          <a:xfrm>
            <a:off x="0" y="1411282"/>
            <a:ext cx="12192000" cy="3745334"/>
          </a:xfrm>
          <a:prstGeom prst="rect">
            <a:avLst/>
          </a:prstGeom>
          <a:solidFill>
            <a:srgbClr val="70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3807502" y="1663445"/>
            <a:ext cx="0" cy="326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FB7B3CD-6BD4-CD4C-952B-F0CACE38360D}"/>
              </a:ext>
            </a:extLst>
          </p:cNvPr>
          <p:cNvPicPr>
            <a:picLocks noChangeAspect="1"/>
          </p:cNvPicPr>
          <p:nvPr userDrawn="1"/>
        </p:nvPicPr>
        <p:blipFill>
          <a:blip r:embed="rId3"/>
          <a:stretch>
            <a:fillRect/>
          </a:stretch>
        </p:blipFill>
        <p:spPr>
          <a:xfrm>
            <a:off x="945599" y="2408936"/>
            <a:ext cx="2014950" cy="1591576"/>
          </a:xfrm>
          <a:prstGeom prst="rect">
            <a:avLst/>
          </a:prstGeom>
        </p:spPr>
      </p:pic>
    </p:spTree>
    <p:extLst>
      <p:ext uri="{BB962C8B-B14F-4D97-AF65-F5344CB8AC3E}">
        <p14:creationId xmlns:p14="http://schemas.microsoft.com/office/powerpoint/2010/main" val="18000577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troduction Slide -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1411282"/>
            <a:ext cx="12192000" cy="37453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userDrawn="1"/>
        </p:nvCxnSpPr>
        <p:spPr>
          <a:xfrm>
            <a:off x="3807502" y="1663445"/>
            <a:ext cx="0" cy="326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336F5FE-068E-F44E-8BCB-421E9E5B9B30}"/>
              </a:ext>
            </a:extLst>
          </p:cNvPr>
          <p:cNvPicPr>
            <a:picLocks noChangeAspect="1"/>
          </p:cNvPicPr>
          <p:nvPr userDrawn="1"/>
        </p:nvPicPr>
        <p:blipFill>
          <a:blip r:embed="rId2"/>
          <a:stretch>
            <a:fillRect/>
          </a:stretch>
        </p:blipFill>
        <p:spPr>
          <a:xfrm>
            <a:off x="961946" y="2458002"/>
            <a:ext cx="1883611" cy="1487833"/>
          </a:xfrm>
          <a:prstGeom prst="rect">
            <a:avLst/>
          </a:prstGeom>
        </p:spPr>
      </p:pic>
    </p:spTree>
    <p:extLst>
      <p:ext uri="{BB962C8B-B14F-4D97-AF65-F5344CB8AC3E}">
        <p14:creationId xmlns:p14="http://schemas.microsoft.com/office/powerpoint/2010/main" val="32528786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241970" cy="6861124"/>
          </a:xfrm>
          <a:prstGeom prst="rect">
            <a:avLst/>
          </a:prstGeom>
          <a:solidFill>
            <a:srgbClr val="BC2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46CC8C-54A6-EE46-B21C-97CD6473F77C}"/>
              </a:ext>
            </a:extLst>
          </p:cNvPr>
          <p:cNvPicPr>
            <a:picLocks noChangeAspect="1"/>
          </p:cNvPicPr>
          <p:nvPr userDrawn="1"/>
        </p:nvPicPr>
        <p:blipFill>
          <a:blip r:embed="rId2"/>
          <a:stretch>
            <a:fillRect/>
          </a:stretch>
        </p:blipFill>
        <p:spPr>
          <a:xfrm>
            <a:off x="10211366" y="5257799"/>
            <a:ext cx="1586262" cy="1252962"/>
          </a:xfrm>
          <a:prstGeom prst="rect">
            <a:avLst/>
          </a:prstGeom>
        </p:spPr>
      </p:pic>
    </p:spTree>
    <p:extLst>
      <p:ext uri="{BB962C8B-B14F-4D97-AF65-F5344CB8AC3E}">
        <p14:creationId xmlns:p14="http://schemas.microsoft.com/office/powerpoint/2010/main" val="19409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roduction Slide - 4">
    <p:spTree>
      <p:nvGrpSpPr>
        <p:cNvPr id="1" name=""/>
        <p:cNvGrpSpPr/>
        <p:nvPr/>
      </p:nvGrpSpPr>
      <p:grpSpPr>
        <a:xfrm>
          <a:off x="0" y="0"/>
          <a:ext cx="0" cy="0"/>
          <a:chOff x="0" y="0"/>
          <a:chExt cx="0" cy="0"/>
        </a:xfrm>
      </p:grpSpPr>
      <p:cxnSp>
        <p:nvCxnSpPr>
          <p:cNvPr id="3" name="Straight Connector 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 </a:t>
                </a:r>
              </a:p>
            </p:txBody>
          </p:sp>
        </mc:Choice>
        <mc:Fallback xmlns="">
          <p:sp>
            <p:nvSpPr>
              <p:cNvPr id="23" name="TextBox 22"/>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3"/>
                <a:stretch>
                  <a:fillRect t="-46154" b="-53846"/>
                </a:stretch>
              </a:blipFill>
            </p:spPr>
            <p:txBody>
              <a:bodyPr/>
              <a:lstStyle/>
              <a:p>
                <a:r>
                  <a:rPr lang="en-US">
                    <a:noFill/>
                  </a:rPr>
                  <a:t> </a:t>
                </a:r>
              </a:p>
            </p:txBody>
          </p:sp>
        </mc:Fallback>
      </mc:AlternateContent>
      <p:cxnSp>
        <p:nvCxnSpPr>
          <p:cNvPr id="24" name="Straight Connector 23"/>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0"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4" name="Text Placeholder 3"/>
          <p:cNvSpPr>
            <a:spLocks noGrp="1"/>
          </p:cNvSpPr>
          <p:nvPr>
            <p:ph type="body" sz="quarter" idx="12"/>
          </p:nvPr>
        </p:nvSpPr>
        <p:spPr>
          <a:xfrm>
            <a:off x="804863" y="1709739"/>
            <a:ext cx="11039475" cy="4360862"/>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845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rporate Title with Picture">
    <p:spTree>
      <p:nvGrpSpPr>
        <p:cNvPr id="1" name=""/>
        <p:cNvGrpSpPr/>
        <p:nvPr/>
      </p:nvGrpSpPr>
      <p:grpSpPr>
        <a:xfrm>
          <a:off x="0" y="0"/>
          <a:ext cx="0" cy="0"/>
          <a:chOff x="0" y="0"/>
          <a:chExt cx="0" cy="0"/>
        </a:xfrm>
      </p:grpSpPr>
      <p:sp>
        <p:nvSpPr>
          <p:cNvPr id="9" name="Title 41"/>
          <p:cNvSpPr>
            <a:spLocks noGrp="1"/>
          </p:cNvSpPr>
          <p:nvPr>
            <p:ph type="title" hasCustomPrompt="1"/>
          </p:nvPr>
        </p:nvSpPr>
        <p:spPr>
          <a:xfrm>
            <a:off x="430030" y="3833460"/>
            <a:ext cx="11374044" cy="705605"/>
          </a:xfrm>
          <a:prstGeom prst="rect">
            <a:avLst/>
          </a:prstGeom>
        </p:spPr>
        <p:txBody>
          <a:bodyPr anchor="b">
            <a:noAutofit/>
          </a:bodyPr>
          <a:lstStyle>
            <a:lvl1pPr algn="ctr">
              <a:defRPr sz="2800" b="1">
                <a:solidFill>
                  <a:schemeClr val="accent1"/>
                </a:solidFill>
                <a:latin typeface="+mj-lt"/>
              </a:defRPr>
            </a:lvl1pPr>
          </a:lstStyle>
          <a:p>
            <a:r>
              <a:rPr lang="en-US" dirty="0"/>
              <a:t>Title goes here</a:t>
            </a:r>
          </a:p>
        </p:txBody>
      </p:sp>
      <p:sp>
        <p:nvSpPr>
          <p:cNvPr id="11" name="Rectangle 4"/>
          <p:cNvSpPr>
            <a:spLocks noGrp="1" noChangeArrowheads="1"/>
          </p:cNvSpPr>
          <p:nvPr>
            <p:ph type="subTitle" idx="1" hasCustomPrompt="1"/>
          </p:nvPr>
        </p:nvSpPr>
        <p:spPr>
          <a:xfrm>
            <a:off x="430030" y="5107391"/>
            <a:ext cx="11374044" cy="926623"/>
          </a:xfrm>
          <a:prstGeom prst="rect">
            <a:avLst/>
          </a:prstGeom>
        </p:spPr>
        <p:txBody>
          <a:bodyPr>
            <a:noAutofit/>
          </a:bodyPr>
          <a:lstStyle>
            <a:lvl1pPr marL="0" indent="0" algn="ctr">
              <a:lnSpc>
                <a:spcPct val="120000"/>
              </a:lnSpc>
              <a:spcBef>
                <a:spcPct val="0"/>
              </a:spcBef>
              <a:buFont typeface="Wingdings" pitchFamily="2" charset="2"/>
              <a:buNone/>
              <a:defRPr sz="2000" i="1">
                <a:solidFill>
                  <a:schemeClr val="tx2"/>
                </a:solidFill>
                <a:latin typeface="+mj-lt"/>
              </a:defRPr>
            </a:lvl1pPr>
          </a:lstStyle>
          <a:p>
            <a:r>
              <a:rPr lang="en-US" dirty="0"/>
              <a:t>Subtitle</a:t>
            </a:r>
          </a:p>
        </p:txBody>
      </p:sp>
      <p:cxnSp>
        <p:nvCxnSpPr>
          <p:cNvPr id="12" name="Straight Connector 11"/>
          <p:cNvCxnSpPr/>
          <p:nvPr userDrawn="1"/>
        </p:nvCxnSpPr>
        <p:spPr>
          <a:xfrm>
            <a:off x="5621415" y="4823227"/>
            <a:ext cx="8570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4"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pic>
        <p:nvPicPr>
          <p:cNvPr id="10" name="Picture 9" descr="diverse03 15people.jpg"/>
          <p:cNvPicPr>
            <a:picLocks noChangeAspect="1"/>
          </p:cNvPicPr>
          <p:nvPr userDrawn="1"/>
        </p:nvPicPr>
        <p:blipFill rotWithShape="1">
          <a:blip r:embed="rId2" cstate="screen">
            <a:extLst>
              <a:ext uri="{28A0092B-C50C-407E-A947-70E740481C1C}">
                <a14:useLocalDpi xmlns:a14="http://schemas.microsoft.com/office/drawing/2010/main"/>
              </a:ext>
            </a:extLst>
          </a:blip>
          <a:srcRect l="13846" t="4750" r="11277" b="47750"/>
          <a:stretch/>
        </p:blipFill>
        <p:spPr>
          <a:xfrm>
            <a:off x="0" y="-25519"/>
            <a:ext cx="12192000" cy="3574816"/>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4288831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cxnSp>
        <p:nvCxnSpPr>
          <p:cNvPr id="9" name="Straight Connector 8"/>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pic>
        <p:nvPicPr>
          <p:cNvPr id="3" name="Picture 2">
            <a:extLst>
              <a:ext uri="{FF2B5EF4-FFF2-40B4-BE49-F238E27FC236}">
                <a16:creationId xmlns:a16="http://schemas.microsoft.com/office/drawing/2014/main" id="{1D9E1731-662E-F744-B4F8-F7B76BE1ED8D}"/>
              </a:ext>
            </a:extLst>
          </p:cNvPr>
          <p:cNvPicPr>
            <a:picLocks noChangeAspect="1"/>
          </p:cNvPicPr>
          <p:nvPr userDrawn="1"/>
        </p:nvPicPr>
        <p:blipFill>
          <a:blip r:embed="rId2"/>
          <a:stretch>
            <a:fillRect/>
          </a:stretch>
        </p:blipFill>
        <p:spPr>
          <a:xfrm>
            <a:off x="9338874" y="6223994"/>
            <a:ext cx="2552610" cy="370011"/>
          </a:xfrm>
          <a:prstGeom prst="rect">
            <a:avLst/>
          </a:prstGeom>
        </p:spPr>
      </p:pic>
      <p:sp>
        <p:nvSpPr>
          <p:cNvPr id="4" name="Text Placeholder 3"/>
          <p:cNvSpPr>
            <a:spLocks noGrp="1"/>
          </p:cNvSpPr>
          <p:nvPr>
            <p:ph type="body" sz="quarter" idx="12"/>
          </p:nvPr>
        </p:nvSpPr>
        <p:spPr>
          <a:xfrm>
            <a:off x="804863" y="1718732"/>
            <a:ext cx="11039475" cy="42926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6346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3" name="Straight Connector 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COLLEGE OF MEDICINE</a:t>
                </a:r>
                <a:endParaRPr lang="en-US" sz="1200" spc="200" dirty="0">
                  <a:solidFill>
                    <a:schemeClr val="tx1"/>
                  </a:solidFill>
                  <a:latin typeface="Arial" charset="0"/>
                  <a:ea typeface="Arial" charset="0"/>
                  <a:cs typeface="Arial" charset="0"/>
                </a:endParaRPr>
              </a:p>
            </p:txBody>
          </p:sp>
        </mc:Choice>
        <mc:Fallback xmlns="">
          <p:sp>
            <p:nvSpPr>
              <p:cNvPr id="4" name="TextBox 3"/>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2"/>
                <a:stretch>
                  <a:fillRect t="-46154" b="-53846"/>
                </a:stretch>
              </a:blipFill>
            </p:spPr>
            <p:txBody>
              <a:bodyPr/>
              <a:lstStyle/>
              <a:p>
                <a:r>
                  <a:rPr lang="en-US">
                    <a:noFill/>
                  </a:rPr>
                  <a:t> </a:t>
                </a:r>
              </a:p>
            </p:txBody>
          </p:sp>
        </mc:Fallback>
      </mc:AlternateContent>
      <p:cxnSp>
        <p:nvCxnSpPr>
          <p:cNvPr id="5" name="Straight Connector 4"/>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6" name="Text Placeholder 5"/>
          <p:cNvSpPr>
            <a:spLocks noGrp="1"/>
          </p:cNvSpPr>
          <p:nvPr>
            <p:ph type="body" sz="quarter" idx="12"/>
          </p:nvPr>
        </p:nvSpPr>
        <p:spPr>
          <a:xfrm>
            <a:off x="804863" y="1719263"/>
            <a:ext cx="11039475" cy="44100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460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Slide - 1">
    <p:spTree>
      <p:nvGrpSpPr>
        <p:cNvPr id="1" name=""/>
        <p:cNvGrpSpPr/>
        <p:nvPr/>
      </p:nvGrpSpPr>
      <p:grpSpPr>
        <a:xfrm>
          <a:off x="0" y="0"/>
          <a:ext cx="0" cy="0"/>
          <a:chOff x="0" y="0"/>
          <a:chExt cx="0" cy="0"/>
        </a:xfrm>
      </p:grpSpPr>
      <p:sp>
        <p:nvSpPr>
          <p:cNvPr id="10" name="Picture Placeholder 1"/>
          <p:cNvSpPr>
            <a:spLocks noGrp="1"/>
          </p:cNvSpPr>
          <p:nvPr>
            <p:ph type="pic" sz="quarter" idx="18"/>
          </p:nvPr>
        </p:nvSpPr>
        <p:spPr>
          <a:xfrm>
            <a:off x="0" y="1621436"/>
            <a:ext cx="5486400" cy="389744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7" name="Straight Connector 1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 </a:t>
                </a:r>
              </a:p>
            </p:txBody>
          </p:sp>
        </mc:Choice>
        <mc:Fallback xmlns="">
          <p:sp>
            <p:nvSpPr>
              <p:cNvPr id="23" name="TextBox 22"/>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2"/>
                <a:stretch>
                  <a:fillRect t="-46154" b="-53846"/>
                </a:stretch>
              </a:blipFill>
            </p:spPr>
            <p:txBody>
              <a:bodyPr/>
              <a:lstStyle/>
              <a:p>
                <a:r>
                  <a:rPr lang="en-US">
                    <a:noFill/>
                  </a:rPr>
                  <a:t> </a:t>
                </a:r>
              </a:p>
            </p:txBody>
          </p:sp>
        </mc:Fallback>
      </mc:AlternateContent>
      <p:cxnSp>
        <p:nvCxnSpPr>
          <p:cNvPr id="24" name="Straight Connector 23"/>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3" name="Text Placeholder 2"/>
          <p:cNvSpPr>
            <a:spLocks noGrp="1"/>
          </p:cNvSpPr>
          <p:nvPr>
            <p:ph type="body" sz="quarter" idx="19"/>
          </p:nvPr>
        </p:nvSpPr>
        <p:spPr>
          <a:xfrm>
            <a:off x="5748338" y="1620838"/>
            <a:ext cx="6096000" cy="3897312"/>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4726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Slide - 2">
    <p:spTree>
      <p:nvGrpSpPr>
        <p:cNvPr id="1" name=""/>
        <p:cNvGrpSpPr/>
        <p:nvPr/>
      </p:nvGrpSpPr>
      <p:grpSpPr>
        <a:xfrm>
          <a:off x="0" y="0"/>
          <a:ext cx="0" cy="0"/>
          <a:chOff x="0" y="0"/>
          <a:chExt cx="0" cy="0"/>
        </a:xfrm>
      </p:grpSpPr>
      <p:sp>
        <p:nvSpPr>
          <p:cNvPr id="9" name="Picture Placeholder 1"/>
          <p:cNvSpPr>
            <a:spLocks noGrp="1"/>
          </p:cNvSpPr>
          <p:nvPr>
            <p:ph type="pic" sz="quarter" idx="18"/>
          </p:nvPr>
        </p:nvSpPr>
        <p:spPr>
          <a:xfrm>
            <a:off x="3781791" y="1492096"/>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0" name="Picture Placeholder 1"/>
          <p:cNvSpPr>
            <a:spLocks noGrp="1"/>
          </p:cNvSpPr>
          <p:nvPr>
            <p:ph type="pic" sz="quarter" idx="19"/>
          </p:nvPr>
        </p:nvSpPr>
        <p:spPr>
          <a:xfrm>
            <a:off x="685800" y="3844489"/>
            <a:ext cx="297414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0"/>
          </p:nvPr>
        </p:nvSpPr>
        <p:spPr>
          <a:xfrm>
            <a:off x="3781791" y="3844489"/>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2" name="Picture Placeholder 1"/>
          <p:cNvSpPr>
            <a:spLocks noGrp="1"/>
          </p:cNvSpPr>
          <p:nvPr>
            <p:ph type="pic" sz="quarter" idx="21"/>
          </p:nvPr>
        </p:nvSpPr>
        <p:spPr>
          <a:xfrm>
            <a:off x="685800" y="1492096"/>
            <a:ext cx="2975973"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8" name="Straight Connector 17"/>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21" name="TextBox 20"/>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2"/>
                <a:stretch>
                  <a:fillRect t="-46154" b="-53846"/>
                </a:stretch>
              </a:blipFill>
            </p:spPr>
            <p:txBody>
              <a:bodyPr/>
              <a:lstStyle/>
              <a:p>
                <a:r>
                  <a:rPr lang="en-US">
                    <a:noFill/>
                  </a:rPr>
                  <a:t> </a:t>
                </a:r>
              </a:p>
            </p:txBody>
          </p:sp>
        </mc:Fallback>
      </mc:AlternateContent>
      <p:cxnSp>
        <p:nvCxnSpPr>
          <p:cNvPr id="22" name="Straight Connector 21"/>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4"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3" name="Text Placeholder 2"/>
          <p:cNvSpPr>
            <a:spLocks noGrp="1"/>
          </p:cNvSpPr>
          <p:nvPr>
            <p:ph type="body" sz="quarter" idx="22"/>
          </p:nvPr>
        </p:nvSpPr>
        <p:spPr>
          <a:xfrm>
            <a:off x="6926263" y="1492250"/>
            <a:ext cx="4918075" cy="46101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1884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Slide - 3">
    <p:spTree>
      <p:nvGrpSpPr>
        <p:cNvPr id="1" name=""/>
        <p:cNvGrpSpPr/>
        <p:nvPr/>
      </p:nvGrpSpPr>
      <p:grpSpPr>
        <a:xfrm>
          <a:off x="0" y="0"/>
          <a:ext cx="0" cy="0"/>
          <a:chOff x="0" y="0"/>
          <a:chExt cx="0" cy="0"/>
        </a:xfrm>
      </p:grpSpPr>
      <p:sp>
        <p:nvSpPr>
          <p:cNvPr id="12" name="Picture Placeholder 1"/>
          <p:cNvSpPr>
            <a:spLocks noGrp="1"/>
          </p:cNvSpPr>
          <p:nvPr>
            <p:ph type="pic" sz="quarter" idx="21"/>
          </p:nvPr>
        </p:nvSpPr>
        <p:spPr>
          <a:xfrm>
            <a:off x="0" y="0"/>
            <a:ext cx="3372787" cy="68579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20" name="TextBox 19"/>
              <p:cNvSpPr txBox="1"/>
              <p:nvPr userDrawn="1"/>
            </p:nvSpPr>
            <p:spPr>
              <a:xfrm>
                <a:off x="3771900" y="6515798"/>
                <a:ext cx="8001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 </a:t>
                </a:r>
              </a:p>
            </p:txBody>
          </p:sp>
        </mc:Choice>
        <mc:Fallback xmlns="">
          <p:sp>
            <p:nvSpPr>
              <p:cNvPr id="20" name="TextBox 19"/>
              <p:cNvSpPr txBox="1">
                <a:spLocks noRot="1" noChangeAspect="1" noMove="1" noResize="1" noEditPoints="1" noAdjustHandles="1" noChangeArrowheads="1" noChangeShapeType="1" noTextEdit="1"/>
              </p:cNvSpPr>
              <p:nvPr userDrawn="1"/>
            </p:nvSpPr>
            <p:spPr>
              <a:xfrm>
                <a:off x="3771900" y="6515798"/>
                <a:ext cx="8001000" cy="147733"/>
              </a:xfrm>
              <a:prstGeom prst="rect">
                <a:avLst/>
              </a:prstGeom>
              <a:blipFill>
                <a:blip r:embed="rId2"/>
                <a:stretch>
                  <a:fillRect t="-46154" b="-53846"/>
                </a:stretch>
              </a:blipFill>
            </p:spPr>
            <p:txBody>
              <a:bodyPr/>
              <a:lstStyle/>
              <a:p>
                <a:r>
                  <a:rPr lang="en-US">
                    <a:noFill/>
                  </a:rPr>
                  <a:t> </a:t>
                </a:r>
              </a:p>
            </p:txBody>
          </p:sp>
        </mc:Fallback>
      </mc:AlternateContent>
      <p:cxnSp>
        <p:nvCxnSpPr>
          <p:cNvPr id="21" name="Straight Connector 20"/>
          <p:cNvCxnSpPr/>
          <p:nvPr userDrawn="1"/>
        </p:nvCxnSpPr>
        <p:spPr>
          <a:xfrm>
            <a:off x="37719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8618" y="6417208"/>
            <a:ext cx="1505527" cy="276999"/>
          </a:xfrm>
          <a:prstGeom prst="rect">
            <a:avLst/>
          </a:prstGeom>
          <a:noFill/>
        </p:spPr>
        <p:txBody>
          <a:bodyPr wrap="square" rtlCol="0">
            <a:spAutoFit/>
          </a:bodyPr>
          <a:lstStyle/>
          <a:p>
            <a:fld id="{1980A9B5-EE68-354F-8602-BA1C46728B6F}" type="slidenum">
              <a:rPr lang="en-US" sz="1200" smtClean="0">
                <a:solidFill>
                  <a:schemeClr val="bg1">
                    <a:lumMod val="50000"/>
                  </a:schemeClr>
                </a:solidFill>
              </a:rPr>
              <a:t>‹#›</a:t>
            </a:fld>
            <a:endParaRPr lang="en-US" sz="1200" dirty="0">
              <a:solidFill>
                <a:schemeClr val="bg1">
                  <a:lumMod val="50000"/>
                </a:schemeClr>
              </a:solidFill>
            </a:endParaRPr>
          </a:p>
        </p:txBody>
      </p:sp>
      <p:sp>
        <p:nvSpPr>
          <p:cNvPr id="6" name="Text Placeholder 3"/>
          <p:cNvSpPr>
            <a:spLocks noGrp="1"/>
          </p:cNvSpPr>
          <p:nvPr>
            <p:ph type="body" sz="quarter" idx="10" hasCustomPrompt="1"/>
          </p:nvPr>
        </p:nvSpPr>
        <p:spPr>
          <a:xfrm>
            <a:off x="3711348" y="510949"/>
            <a:ext cx="7936366"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3711348" y="1077686"/>
            <a:ext cx="7936366"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3" name="Text Placeholder 2"/>
          <p:cNvSpPr>
            <a:spLocks noGrp="1"/>
          </p:cNvSpPr>
          <p:nvPr>
            <p:ph type="body" sz="quarter" idx="22"/>
          </p:nvPr>
        </p:nvSpPr>
        <p:spPr>
          <a:xfrm>
            <a:off x="3711575" y="1854200"/>
            <a:ext cx="7935913" cy="42926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556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Slide - 4">
    <p:spTree>
      <p:nvGrpSpPr>
        <p:cNvPr id="1" name=""/>
        <p:cNvGrpSpPr/>
        <p:nvPr/>
      </p:nvGrpSpPr>
      <p:grpSpPr>
        <a:xfrm>
          <a:off x="0" y="0"/>
          <a:ext cx="0" cy="0"/>
          <a:chOff x="0" y="0"/>
          <a:chExt cx="0" cy="0"/>
        </a:xfrm>
      </p:grpSpPr>
      <p:sp>
        <p:nvSpPr>
          <p:cNvPr id="17" name="Picture Placeholder 1"/>
          <p:cNvSpPr>
            <a:spLocks noGrp="1"/>
          </p:cNvSpPr>
          <p:nvPr>
            <p:ph type="pic" sz="quarter" idx="21"/>
          </p:nvPr>
        </p:nvSpPr>
        <p:spPr>
          <a:xfrm>
            <a:off x="9022079"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6" name="Picture Placeholder 1"/>
          <p:cNvSpPr>
            <a:spLocks noGrp="1"/>
          </p:cNvSpPr>
          <p:nvPr>
            <p:ph type="pic" sz="quarter" idx="22"/>
          </p:nvPr>
        </p:nvSpPr>
        <p:spPr>
          <a:xfrm>
            <a:off x="559387"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3"/>
          </p:nvPr>
        </p:nvSpPr>
        <p:spPr>
          <a:xfrm>
            <a:off x="3391487"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2" name="Picture Placeholder 1"/>
          <p:cNvSpPr>
            <a:spLocks noGrp="1"/>
          </p:cNvSpPr>
          <p:nvPr>
            <p:ph type="pic" sz="quarter" idx="24"/>
          </p:nvPr>
        </p:nvSpPr>
        <p:spPr>
          <a:xfrm>
            <a:off x="6189979"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29" name="TextBox 28"/>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29" name="TextBox 28"/>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2"/>
                <a:stretch>
                  <a:fillRect t="-46154" b="-53846"/>
                </a:stretch>
              </a:blipFill>
            </p:spPr>
            <p:txBody>
              <a:bodyPr/>
              <a:lstStyle/>
              <a:p>
                <a:r>
                  <a:rPr lang="en-US">
                    <a:noFill/>
                  </a:rPr>
                  <a:t> </a:t>
                </a:r>
              </a:p>
            </p:txBody>
          </p:sp>
        </mc:Fallback>
      </mc:AlternateContent>
      <p:cxnSp>
        <p:nvCxnSpPr>
          <p:cNvPr id="30" name="Straight Connector 29"/>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576262" y="2731635"/>
            <a:ext cx="11082338"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576262" y="3298372"/>
            <a:ext cx="11082338" cy="2666999"/>
          </a:xfrm>
          <a:prstGeom prst="rect">
            <a:avLst/>
          </a:prstGeom>
        </p:spPr>
        <p:txBody>
          <a:bodyPr/>
          <a:lstStyle>
            <a:lvl1pPr marL="0" indent="0">
              <a:buNone/>
              <a:defRPr sz="2000" b="0">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Body text</a:t>
            </a:r>
          </a:p>
          <a:p>
            <a:pPr lvl="0"/>
            <a:endParaRPr lang="en-US" dirty="0"/>
          </a:p>
        </p:txBody>
      </p:sp>
    </p:spTree>
    <p:extLst>
      <p:ext uri="{BB962C8B-B14F-4D97-AF65-F5344CB8AC3E}">
        <p14:creationId xmlns:p14="http://schemas.microsoft.com/office/powerpoint/2010/main" val="2896902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Slide - 5">
    <p:spTree>
      <p:nvGrpSpPr>
        <p:cNvPr id="1" name=""/>
        <p:cNvGrpSpPr/>
        <p:nvPr/>
      </p:nvGrpSpPr>
      <p:grpSpPr>
        <a:xfrm>
          <a:off x="0" y="0"/>
          <a:ext cx="0" cy="0"/>
          <a:chOff x="0" y="0"/>
          <a:chExt cx="0" cy="0"/>
        </a:xfrm>
      </p:grpSpPr>
      <p:sp>
        <p:nvSpPr>
          <p:cNvPr id="22" name="Picture Placeholder 1"/>
          <p:cNvSpPr>
            <a:spLocks noGrp="1"/>
          </p:cNvSpPr>
          <p:nvPr>
            <p:ph type="pic" sz="quarter" idx="27"/>
          </p:nvPr>
        </p:nvSpPr>
        <p:spPr>
          <a:xfrm>
            <a:off x="1" y="0"/>
            <a:ext cx="12192000" cy="2786601"/>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4"/>
          </p:nvPr>
        </p:nvSpPr>
        <p:spPr>
          <a:xfrm>
            <a:off x="609601" y="3098800"/>
            <a:ext cx="2768600" cy="30861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15" name="TextBox 14"/>
              <p:cNvSpPr txBox="1"/>
              <p:nvPr userDrawn="1"/>
            </p:nvSpPr>
            <p:spPr>
              <a:xfrm>
                <a:off x="3746500" y="6515798"/>
                <a:ext cx="8001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15" name="TextBox 14"/>
              <p:cNvSpPr txBox="1">
                <a:spLocks noRot="1" noChangeAspect="1" noMove="1" noResize="1" noEditPoints="1" noAdjustHandles="1" noChangeArrowheads="1" noChangeShapeType="1" noTextEdit="1"/>
              </p:cNvSpPr>
              <p:nvPr userDrawn="1"/>
            </p:nvSpPr>
            <p:spPr>
              <a:xfrm>
                <a:off x="3746500" y="6515798"/>
                <a:ext cx="8001000" cy="147733"/>
              </a:xfrm>
              <a:prstGeom prst="rect">
                <a:avLst/>
              </a:prstGeom>
              <a:blipFill>
                <a:blip r:embed="rId2"/>
                <a:stretch>
                  <a:fillRect t="-46154" b="-53846"/>
                </a:stretch>
              </a:blipFill>
            </p:spPr>
            <p:txBody>
              <a:bodyPr/>
              <a:lstStyle/>
              <a:p>
                <a:r>
                  <a:rPr lang="en-US">
                    <a:noFill/>
                  </a:rPr>
                  <a:t> </a:t>
                </a:r>
              </a:p>
            </p:txBody>
          </p:sp>
        </mc:Fallback>
      </mc:AlternateContent>
      <p:cxnSp>
        <p:nvCxnSpPr>
          <p:cNvPr id="16" name="Straight Connector 15"/>
          <p:cNvCxnSpPr/>
          <p:nvPr userDrawn="1"/>
        </p:nvCxnSpPr>
        <p:spPr>
          <a:xfrm>
            <a:off x="37465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 Placeholder 3"/>
          <p:cNvSpPr>
            <a:spLocks noGrp="1"/>
          </p:cNvSpPr>
          <p:nvPr>
            <p:ph type="body" sz="quarter" idx="10" hasCustomPrompt="1"/>
          </p:nvPr>
        </p:nvSpPr>
        <p:spPr>
          <a:xfrm>
            <a:off x="3646488" y="3112635"/>
            <a:ext cx="8240712"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3646488" y="3679372"/>
            <a:ext cx="8240712"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8" name="Text Placeholder 3"/>
          <p:cNvSpPr>
            <a:spLocks noGrp="1"/>
          </p:cNvSpPr>
          <p:nvPr>
            <p:ph type="body" sz="quarter" idx="28" hasCustomPrompt="1"/>
          </p:nvPr>
        </p:nvSpPr>
        <p:spPr>
          <a:xfrm>
            <a:off x="3646488" y="4272206"/>
            <a:ext cx="8240712" cy="1912694"/>
          </a:xfrm>
          <a:prstGeom prst="rect">
            <a:avLst/>
          </a:prstGeom>
        </p:spPr>
        <p:txBody>
          <a:bodyPr/>
          <a:lstStyle>
            <a:lvl1pPr marL="0" indent="0">
              <a:buNone/>
              <a:defRPr sz="2000" b="0">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Body text</a:t>
            </a:r>
          </a:p>
          <a:p>
            <a:pPr lvl="0"/>
            <a:endParaRPr lang="en-US" dirty="0"/>
          </a:p>
        </p:txBody>
      </p:sp>
    </p:spTree>
    <p:extLst>
      <p:ext uri="{BB962C8B-B14F-4D97-AF65-F5344CB8AC3E}">
        <p14:creationId xmlns:p14="http://schemas.microsoft.com/office/powerpoint/2010/main" val="2012453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1"/>
          <p:cNvSpPr>
            <a:spLocks noGrp="1"/>
          </p:cNvSpPr>
          <p:nvPr>
            <p:ph type="pic" sz="quarter" idx="24"/>
          </p:nvPr>
        </p:nvSpPr>
        <p:spPr>
          <a:xfrm>
            <a:off x="0" y="1600200"/>
            <a:ext cx="3327401" cy="44577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5" name="TextBox 4"/>
              <p:cNvSpPr txBox="1"/>
              <p:nvPr userDrawn="1"/>
            </p:nvSpPr>
            <p:spPr>
              <a:xfrm>
                <a:off x="3759200" y="6515798"/>
                <a:ext cx="8001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5" name="TextBox 4"/>
              <p:cNvSpPr txBox="1">
                <a:spLocks noRot="1" noChangeAspect="1" noMove="1" noResize="1" noEditPoints="1" noAdjustHandles="1" noChangeArrowheads="1" noChangeShapeType="1" noTextEdit="1"/>
              </p:cNvSpPr>
              <p:nvPr userDrawn="1"/>
            </p:nvSpPr>
            <p:spPr>
              <a:xfrm>
                <a:off x="3759200" y="6515798"/>
                <a:ext cx="8001000" cy="147733"/>
              </a:xfrm>
              <a:prstGeom prst="rect">
                <a:avLst/>
              </a:prstGeom>
              <a:blipFill>
                <a:blip r:embed="rId2"/>
                <a:stretch>
                  <a:fillRect t="-46154" b="-53846"/>
                </a:stretch>
              </a:blipFill>
            </p:spPr>
            <p:txBody>
              <a:bodyPr/>
              <a:lstStyle/>
              <a:p>
                <a:r>
                  <a:rPr lang="en-US">
                    <a:noFill/>
                  </a:rPr>
                  <a:t> </a:t>
                </a:r>
              </a:p>
            </p:txBody>
          </p:sp>
        </mc:Fallback>
      </mc:AlternateContent>
      <p:cxnSp>
        <p:nvCxnSpPr>
          <p:cNvPr id="6" name="Straight Connector 5"/>
          <p:cNvCxnSpPr/>
          <p:nvPr userDrawn="1"/>
        </p:nvCxnSpPr>
        <p:spPr>
          <a:xfrm>
            <a:off x="37465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2" y="315006"/>
            <a:ext cx="1086462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2" y="881743"/>
            <a:ext cx="1086462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0" name="Text Placeholder 3"/>
          <p:cNvSpPr>
            <a:spLocks noGrp="1"/>
          </p:cNvSpPr>
          <p:nvPr>
            <p:ph type="body" sz="quarter" idx="25" hasCustomPrompt="1"/>
          </p:nvPr>
        </p:nvSpPr>
        <p:spPr>
          <a:xfrm>
            <a:off x="3450770" y="1632858"/>
            <a:ext cx="8207829" cy="4332514"/>
          </a:xfrm>
          <a:prstGeom prst="rect">
            <a:avLst/>
          </a:prstGeom>
        </p:spPr>
        <p:txBody>
          <a:bodyPr/>
          <a:lstStyle>
            <a:lvl1pPr marL="0" indent="0">
              <a:buNone/>
              <a:defRPr sz="2000" b="0">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Body text</a:t>
            </a:r>
          </a:p>
          <a:p>
            <a:pPr lvl="0"/>
            <a:endParaRPr lang="en-US" dirty="0"/>
          </a:p>
        </p:txBody>
      </p:sp>
    </p:spTree>
    <p:extLst>
      <p:ext uri="{BB962C8B-B14F-4D97-AF65-F5344CB8AC3E}">
        <p14:creationId xmlns:p14="http://schemas.microsoft.com/office/powerpoint/2010/main" val="4223251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ntroduction Slide - 4">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 COLLEGE OF MEDICINE</a:t>
            </a:r>
            <a:r>
              <a:rPr lang="en-US" sz="1200" spc="200" dirty="0">
                <a:solidFill>
                  <a:schemeClr val="tx1"/>
                </a:solidFill>
                <a:latin typeface="Arial" charset="0"/>
                <a:ea typeface="Arial" charset="0"/>
                <a:cs typeface="Arial" charset="0"/>
              </a:rPr>
              <a:t> </a:t>
            </a:r>
            <a:endParaRPr lang="en-US" sz="1200" spc="200" dirty="0">
              <a:solidFill>
                <a:schemeClr val="bg1"/>
              </a:solidFill>
              <a:latin typeface="Arial" charset="0"/>
              <a:ea typeface="Arial" charset="0"/>
              <a:cs typeface="Arial" charset="0"/>
            </a:endParaRPr>
          </a:p>
        </p:txBody>
      </p:sp>
      <p:cxnSp>
        <p:nvCxnSpPr>
          <p:cNvPr id="7" name="Straight Connector 6"/>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0" name="Text Placeholder 2"/>
          <p:cNvSpPr>
            <a:spLocks noGrp="1"/>
          </p:cNvSpPr>
          <p:nvPr>
            <p:ph type="body" sz="quarter" idx="22"/>
          </p:nvPr>
        </p:nvSpPr>
        <p:spPr>
          <a:xfrm>
            <a:off x="804863" y="1676400"/>
            <a:ext cx="11038794" cy="44704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319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 Slide - 1">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8"/>
          </p:nvPr>
        </p:nvSpPr>
        <p:spPr>
          <a:xfrm>
            <a:off x="0" y="1621436"/>
            <a:ext cx="5486400" cy="389744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7" name="Straight Connector 1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COLLEGE OF MEDICINE</a:t>
            </a:r>
          </a:p>
        </p:txBody>
      </p:sp>
      <p:cxnSp>
        <p:nvCxnSpPr>
          <p:cNvPr id="9" name="Straight Connector 8"/>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1" name="Text Placeholder 2"/>
          <p:cNvSpPr>
            <a:spLocks noGrp="1"/>
          </p:cNvSpPr>
          <p:nvPr>
            <p:ph type="body" sz="quarter" idx="22"/>
          </p:nvPr>
        </p:nvSpPr>
        <p:spPr>
          <a:xfrm>
            <a:off x="5698067" y="1621436"/>
            <a:ext cx="6145590" cy="389744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048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Corporate Title with Picture">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903879" y="3538820"/>
            <a:ext cx="10363200" cy="705605"/>
          </a:xfrm>
          <a:prstGeom prst="rect">
            <a:avLst/>
          </a:prstGeom>
        </p:spPr>
        <p:txBody>
          <a:bodyPr anchor="b">
            <a:noAutofit/>
          </a:bodyPr>
          <a:lstStyle>
            <a:lvl1pPr algn="ctr">
              <a:defRPr sz="2800" b="1">
                <a:solidFill>
                  <a:schemeClr val="accent1"/>
                </a:solidFill>
                <a:latin typeface="+mj-lt"/>
              </a:defRPr>
            </a:lvl1pPr>
          </a:lstStyle>
          <a:p>
            <a:r>
              <a:rPr lang="en-US" dirty="0"/>
              <a:t>Title goes here</a:t>
            </a:r>
          </a:p>
        </p:txBody>
      </p:sp>
      <p:sp>
        <p:nvSpPr>
          <p:cNvPr id="53" name="Rectangle 4"/>
          <p:cNvSpPr>
            <a:spLocks noGrp="1" noChangeArrowheads="1"/>
          </p:cNvSpPr>
          <p:nvPr>
            <p:ph type="subTitle" idx="1" hasCustomPrompt="1"/>
          </p:nvPr>
        </p:nvSpPr>
        <p:spPr>
          <a:xfrm>
            <a:off x="903879" y="4812751"/>
            <a:ext cx="10363200" cy="926623"/>
          </a:xfrm>
          <a:prstGeom prst="rect">
            <a:avLst/>
          </a:prstGeom>
        </p:spPr>
        <p:txBody>
          <a:bodyPr>
            <a:noAutofit/>
          </a:bodyPr>
          <a:lstStyle>
            <a:lvl1pPr marL="0" indent="0" algn="ctr">
              <a:lnSpc>
                <a:spcPct val="120000"/>
              </a:lnSpc>
              <a:spcBef>
                <a:spcPct val="0"/>
              </a:spcBef>
              <a:buFont typeface="Wingdings" pitchFamily="2" charset="2"/>
              <a:buNone/>
              <a:defRPr sz="2000" i="1">
                <a:solidFill>
                  <a:schemeClr val="tx2"/>
                </a:solidFill>
                <a:latin typeface="+mj-lt"/>
              </a:defRPr>
            </a:lvl1pPr>
          </a:lstStyle>
          <a:p>
            <a:r>
              <a:rPr lang="en-US" dirty="0"/>
              <a:t>Subtitle</a:t>
            </a:r>
          </a:p>
        </p:txBody>
      </p:sp>
      <p:cxnSp>
        <p:nvCxnSpPr>
          <p:cNvPr id="4" name="Straight Connector 3"/>
          <p:cNvCxnSpPr/>
          <p:nvPr userDrawn="1"/>
        </p:nvCxnSpPr>
        <p:spPr>
          <a:xfrm>
            <a:off x="5621415" y="4528587"/>
            <a:ext cx="8570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2"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pic>
        <p:nvPicPr>
          <p:cNvPr id="10" name="Picture 9" descr="BlockO-RGBH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7138" y="1509082"/>
            <a:ext cx="1625600" cy="1596221"/>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3137396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 Slide - 2">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9" name="Picture Placeholder 1"/>
          <p:cNvSpPr>
            <a:spLocks noGrp="1"/>
          </p:cNvSpPr>
          <p:nvPr>
            <p:ph type="pic" sz="quarter" idx="18"/>
          </p:nvPr>
        </p:nvSpPr>
        <p:spPr>
          <a:xfrm>
            <a:off x="3781791" y="1492096"/>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0" name="Picture Placeholder 1"/>
          <p:cNvSpPr>
            <a:spLocks noGrp="1"/>
          </p:cNvSpPr>
          <p:nvPr>
            <p:ph type="pic" sz="quarter" idx="19"/>
          </p:nvPr>
        </p:nvSpPr>
        <p:spPr>
          <a:xfrm>
            <a:off x="685800" y="3844489"/>
            <a:ext cx="297414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0"/>
          </p:nvPr>
        </p:nvSpPr>
        <p:spPr>
          <a:xfrm>
            <a:off x="3781791" y="3844489"/>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2" name="Picture Placeholder 1"/>
          <p:cNvSpPr>
            <a:spLocks noGrp="1"/>
          </p:cNvSpPr>
          <p:nvPr>
            <p:ph type="pic" sz="quarter" idx="21"/>
          </p:nvPr>
        </p:nvSpPr>
        <p:spPr>
          <a:xfrm>
            <a:off x="685800" y="1492096"/>
            <a:ext cx="2975973"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8" name="Straight Connector 17"/>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COLLEGE OF MEDICINE</a:t>
            </a:r>
            <a:r>
              <a:rPr lang="en-US" sz="1200" spc="200" dirty="0">
                <a:solidFill>
                  <a:schemeClr val="tx1"/>
                </a:solidFill>
                <a:latin typeface="Arial" charset="0"/>
                <a:ea typeface="Arial" charset="0"/>
                <a:cs typeface="Arial" charset="0"/>
              </a:rPr>
              <a:t> </a:t>
            </a:r>
            <a:endParaRPr lang="en-US" sz="1200" spc="200" dirty="0">
              <a:solidFill>
                <a:schemeClr val="bg1"/>
              </a:solidFill>
              <a:latin typeface="Arial" charset="0"/>
              <a:ea typeface="Arial" charset="0"/>
              <a:cs typeface="Arial" charset="0"/>
            </a:endParaRPr>
          </a:p>
        </p:txBody>
      </p:sp>
      <p:cxnSp>
        <p:nvCxnSpPr>
          <p:cNvPr id="14" name="Straight Connector 13"/>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6"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7" name="Text Placeholder 2"/>
          <p:cNvSpPr>
            <a:spLocks noGrp="1"/>
          </p:cNvSpPr>
          <p:nvPr>
            <p:ph type="body" sz="quarter" idx="22"/>
          </p:nvPr>
        </p:nvSpPr>
        <p:spPr>
          <a:xfrm>
            <a:off x="7001933" y="1492096"/>
            <a:ext cx="4841724" cy="461086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22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Slide -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2" name="Picture Placeholder 1"/>
          <p:cNvSpPr>
            <a:spLocks noGrp="1"/>
          </p:cNvSpPr>
          <p:nvPr>
            <p:ph type="pic" sz="quarter" idx="21"/>
          </p:nvPr>
        </p:nvSpPr>
        <p:spPr>
          <a:xfrm>
            <a:off x="0" y="0"/>
            <a:ext cx="3372787" cy="68579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0" name="TextBox 19"/>
          <p:cNvSpPr txBox="1"/>
          <p:nvPr userDrawn="1"/>
        </p:nvSpPr>
        <p:spPr>
          <a:xfrm>
            <a:off x="3810000" y="6515798"/>
            <a:ext cx="8001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COLLEGE OF MEDICINE</a:t>
            </a:r>
          </a:p>
        </p:txBody>
      </p:sp>
      <p:cxnSp>
        <p:nvCxnSpPr>
          <p:cNvPr id="21" name="Straight Connector 20"/>
          <p:cNvCxnSpPr/>
          <p:nvPr userDrawn="1"/>
        </p:nvCxnSpPr>
        <p:spPr>
          <a:xfrm>
            <a:off x="38100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8618" y="6417208"/>
            <a:ext cx="1505527" cy="276999"/>
          </a:xfrm>
          <a:prstGeom prst="rect">
            <a:avLst/>
          </a:prstGeom>
          <a:noFill/>
        </p:spPr>
        <p:txBody>
          <a:bodyPr wrap="square" rtlCol="0">
            <a:spAutoFit/>
          </a:bodyPr>
          <a:lstStyle/>
          <a:p>
            <a:fld id="{1980A9B5-EE68-354F-8602-BA1C46728B6F}" type="slidenum">
              <a:rPr lang="en-US" sz="1200" smtClean="0">
                <a:solidFill>
                  <a:schemeClr val="bg1">
                    <a:lumMod val="50000"/>
                  </a:schemeClr>
                </a:solidFill>
              </a:rPr>
              <a:t>‹#›</a:t>
            </a:fld>
            <a:endParaRPr lang="en-US" sz="1200" dirty="0">
              <a:solidFill>
                <a:schemeClr val="bg1">
                  <a:lumMod val="50000"/>
                </a:schemeClr>
              </a:solidFill>
            </a:endParaRPr>
          </a:p>
        </p:txBody>
      </p:sp>
      <p:sp>
        <p:nvSpPr>
          <p:cNvPr id="6" name="Text Placeholder 3"/>
          <p:cNvSpPr>
            <a:spLocks noGrp="1"/>
          </p:cNvSpPr>
          <p:nvPr>
            <p:ph type="body" sz="quarter" idx="10" hasCustomPrompt="1"/>
          </p:nvPr>
        </p:nvSpPr>
        <p:spPr>
          <a:xfrm>
            <a:off x="3682537" y="323318"/>
            <a:ext cx="8161119"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3682537" y="881743"/>
            <a:ext cx="8161119"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8" name="Text Placeholder 2"/>
          <p:cNvSpPr>
            <a:spLocks noGrp="1"/>
          </p:cNvSpPr>
          <p:nvPr>
            <p:ph type="body" sz="quarter" idx="22"/>
          </p:nvPr>
        </p:nvSpPr>
        <p:spPr>
          <a:xfrm>
            <a:off x="3682537" y="1676400"/>
            <a:ext cx="8161120" cy="44704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356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Slide - 4">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7" name="Picture Placeholder 1"/>
          <p:cNvSpPr>
            <a:spLocks noGrp="1"/>
          </p:cNvSpPr>
          <p:nvPr>
            <p:ph type="pic" sz="quarter" idx="21"/>
          </p:nvPr>
        </p:nvSpPr>
        <p:spPr>
          <a:xfrm>
            <a:off x="9022079"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6" name="Picture Placeholder 1"/>
          <p:cNvSpPr>
            <a:spLocks noGrp="1"/>
          </p:cNvSpPr>
          <p:nvPr>
            <p:ph type="pic" sz="quarter" idx="22"/>
          </p:nvPr>
        </p:nvSpPr>
        <p:spPr>
          <a:xfrm>
            <a:off x="559387"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3"/>
          </p:nvPr>
        </p:nvSpPr>
        <p:spPr>
          <a:xfrm>
            <a:off x="3391487"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2" name="Picture Placeholder 1"/>
          <p:cNvSpPr>
            <a:spLocks noGrp="1"/>
          </p:cNvSpPr>
          <p:nvPr>
            <p:ph type="pic" sz="quarter" idx="24"/>
          </p:nvPr>
        </p:nvSpPr>
        <p:spPr>
          <a:xfrm>
            <a:off x="6189979"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8" name="TextBox 7"/>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COLLEGE OF MEDICINE</a:t>
            </a:r>
          </a:p>
        </p:txBody>
      </p:sp>
      <p:cxnSp>
        <p:nvCxnSpPr>
          <p:cNvPr id="9" name="Straight Connector 8"/>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quarter" idx="10" hasCustomPrompt="1"/>
          </p:nvPr>
        </p:nvSpPr>
        <p:spPr>
          <a:xfrm>
            <a:off x="555481" y="2592693"/>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555481" y="3159430"/>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2" name="Text Placeholder 2"/>
          <p:cNvSpPr>
            <a:spLocks noGrp="1"/>
          </p:cNvSpPr>
          <p:nvPr>
            <p:ph type="body" sz="quarter" idx="25"/>
          </p:nvPr>
        </p:nvSpPr>
        <p:spPr>
          <a:xfrm>
            <a:off x="559387" y="3894666"/>
            <a:ext cx="11035713" cy="225213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258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Slide - 5">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2" name="Picture Placeholder 1"/>
          <p:cNvSpPr>
            <a:spLocks noGrp="1"/>
          </p:cNvSpPr>
          <p:nvPr>
            <p:ph type="pic" sz="quarter" idx="27"/>
          </p:nvPr>
        </p:nvSpPr>
        <p:spPr>
          <a:xfrm>
            <a:off x="1" y="0"/>
            <a:ext cx="12192000" cy="2786601"/>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4"/>
          </p:nvPr>
        </p:nvSpPr>
        <p:spPr>
          <a:xfrm>
            <a:off x="609601" y="3098800"/>
            <a:ext cx="2768600" cy="30861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5" name="TextBox 14"/>
          <p:cNvSpPr txBox="1"/>
          <p:nvPr userDrawn="1"/>
        </p:nvSpPr>
        <p:spPr>
          <a:xfrm>
            <a:off x="3708400" y="6515798"/>
            <a:ext cx="8001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COLLEGE OF MEDICINE</a:t>
            </a:r>
          </a:p>
        </p:txBody>
      </p:sp>
      <p:cxnSp>
        <p:nvCxnSpPr>
          <p:cNvPr id="16" name="Straight Connector 15"/>
          <p:cNvCxnSpPr/>
          <p:nvPr userDrawn="1"/>
        </p:nvCxnSpPr>
        <p:spPr>
          <a:xfrm>
            <a:off x="37084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3682537" y="3108082"/>
            <a:ext cx="8161119"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3682537" y="3666507"/>
            <a:ext cx="8161119"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0" name="Text Placeholder 2"/>
          <p:cNvSpPr>
            <a:spLocks noGrp="1"/>
          </p:cNvSpPr>
          <p:nvPr>
            <p:ph type="body" sz="quarter" idx="22"/>
          </p:nvPr>
        </p:nvSpPr>
        <p:spPr>
          <a:xfrm>
            <a:off x="3682537" y="4259340"/>
            <a:ext cx="8161120" cy="188745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269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24"/>
          </p:nvPr>
        </p:nvSpPr>
        <p:spPr>
          <a:xfrm>
            <a:off x="0" y="1879600"/>
            <a:ext cx="3327401" cy="42926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5" name="TextBox 4"/>
          <p:cNvSpPr txBox="1"/>
          <p:nvPr userDrawn="1"/>
        </p:nvSpPr>
        <p:spPr>
          <a:xfrm>
            <a:off x="3708400" y="6515798"/>
            <a:ext cx="8001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COLLEGE OF MEDICINE</a:t>
            </a:r>
          </a:p>
        </p:txBody>
      </p:sp>
      <p:cxnSp>
        <p:nvCxnSpPr>
          <p:cNvPr id="6" name="Straight Connector 5"/>
          <p:cNvCxnSpPr/>
          <p:nvPr userDrawn="1"/>
        </p:nvCxnSpPr>
        <p:spPr>
          <a:xfrm>
            <a:off x="37084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8" name="Text Placeholder 2"/>
          <p:cNvSpPr>
            <a:spLocks noGrp="1"/>
          </p:cNvSpPr>
          <p:nvPr>
            <p:ph type="body" sz="quarter" idx="22"/>
          </p:nvPr>
        </p:nvSpPr>
        <p:spPr>
          <a:xfrm>
            <a:off x="3598333" y="1879600"/>
            <a:ext cx="8245324" cy="42926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262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8"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pic>
        <p:nvPicPr>
          <p:cNvPr id="3" name="Picture 2">
            <a:extLst>
              <a:ext uri="{FF2B5EF4-FFF2-40B4-BE49-F238E27FC236}">
                <a16:creationId xmlns:a16="http://schemas.microsoft.com/office/drawing/2014/main" id="{D87E0B9D-15BD-FB41-9FF1-28D3C9BBC337}"/>
              </a:ext>
            </a:extLst>
          </p:cNvPr>
          <p:cNvPicPr>
            <a:picLocks noChangeAspect="1"/>
          </p:cNvPicPr>
          <p:nvPr userDrawn="1"/>
        </p:nvPicPr>
        <p:blipFill>
          <a:blip r:embed="rId2"/>
          <a:stretch>
            <a:fillRect/>
          </a:stretch>
        </p:blipFill>
        <p:spPr>
          <a:xfrm>
            <a:off x="9388570" y="6254716"/>
            <a:ext cx="2552608" cy="370011"/>
          </a:xfrm>
          <a:prstGeom prst="rect">
            <a:avLst/>
          </a:prstGeom>
        </p:spPr>
      </p:pic>
      <p:sp>
        <p:nvSpPr>
          <p:cNvPr id="6" name="Text Placeholder 2"/>
          <p:cNvSpPr>
            <a:spLocks noGrp="1"/>
          </p:cNvSpPr>
          <p:nvPr>
            <p:ph type="body" sz="quarter" idx="22"/>
          </p:nvPr>
        </p:nvSpPr>
        <p:spPr>
          <a:xfrm>
            <a:off x="804863" y="1676400"/>
            <a:ext cx="11038794" cy="44704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19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
          <p:cNvSpPr>
            <a:spLocks noGrp="1"/>
          </p:cNvSpPr>
          <p:nvPr>
            <p:ph type="pic" sz="quarter" idx="18"/>
          </p:nvPr>
        </p:nvSpPr>
        <p:spPr>
          <a:xfrm>
            <a:off x="838200" y="1634136"/>
            <a:ext cx="10515600" cy="4525364"/>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4" name="Straight Connector 3"/>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userDrawn="1"/>
            </p:nvSpPr>
            <p:spPr>
              <a:xfrm>
                <a:off x="838200" y="6515798"/>
                <a:ext cx="105156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5" name="TextBox 4"/>
              <p:cNvSpPr txBox="1">
                <a:spLocks noRot="1" noChangeAspect="1" noMove="1" noResize="1" noEditPoints="1" noAdjustHandles="1" noChangeArrowheads="1" noChangeShapeType="1" noTextEdit="1"/>
              </p:cNvSpPr>
              <p:nvPr userDrawn="1"/>
            </p:nvSpPr>
            <p:spPr>
              <a:xfrm>
                <a:off x="838200" y="6515798"/>
                <a:ext cx="10515600" cy="147733"/>
              </a:xfrm>
              <a:prstGeom prst="rect">
                <a:avLst/>
              </a:prstGeom>
              <a:blipFill>
                <a:blip r:embed="rId2"/>
                <a:stretch>
                  <a:fillRect t="-46154" b="-53846"/>
                </a:stretch>
              </a:blipFill>
            </p:spPr>
            <p:txBody>
              <a:bodyPr/>
              <a:lstStyle/>
              <a:p>
                <a:r>
                  <a:rPr lang="en-US">
                    <a:noFill/>
                  </a:rPr>
                  <a:t> </a:t>
                </a:r>
              </a:p>
            </p:txBody>
          </p:sp>
        </mc:Fallback>
      </mc:AlternateContent>
      <p:cxnSp>
        <p:nvCxnSpPr>
          <p:cNvPr id="6" name="Straight Connector 5"/>
          <p:cNvCxnSpPr/>
          <p:nvPr userDrawn="1"/>
        </p:nvCxnSpPr>
        <p:spPr>
          <a:xfrm>
            <a:off x="838200" y="6413500"/>
            <a:ext cx="10515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8"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2456046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Picture Placeholder 1"/>
          <p:cNvSpPr>
            <a:spLocks noGrp="1"/>
          </p:cNvSpPr>
          <p:nvPr>
            <p:ph type="pic" sz="quarter" idx="18"/>
          </p:nvPr>
        </p:nvSpPr>
        <p:spPr>
          <a:xfrm>
            <a:off x="838200" y="1634136"/>
            <a:ext cx="10515600" cy="4525364"/>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4" name="Straight Connector 3"/>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838200" y="6515798"/>
            <a:ext cx="105156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COLLEGE OF MEDICINE</a:t>
            </a:r>
          </a:p>
        </p:txBody>
      </p:sp>
      <p:cxnSp>
        <p:nvCxnSpPr>
          <p:cNvPr id="6" name="Straight Connector 5"/>
          <p:cNvCxnSpPr/>
          <p:nvPr userDrawn="1"/>
        </p:nvCxnSpPr>
        <p:spPr>
          <a:xfrm>
            <a:off x="838200" y="6413500"/>
            <a:ext cx="10515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8"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3694969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cial Media Image Slide -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8785" y="1669935"/>
            <a:ext cx="7731822" cy="4539668"/>
          </a:xfrm>
          <a:prstGeom prst="rect">
            <a:avLst/>
          </a:prstGeom>
          <a:effectLst/>
        </p:spPr>
      </p:pic>
      <p:sp>
        <p:nvSpPr>
          <p:cNvPr id="28" name="Rectangle 27"/>
          <p:cNvSpPr/>
          <p:nvPr userDrawn="1"/>
        </p:nvSpPr>
        <p:spPr>
          <a:xfrm>
            <a:off x="5816127" y="5788231"/>
            <a:ext cx="617138" cy="1298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
          <p:cNvSpPr>
            <a:spLocks noGrp="1"/>
          </p:cNvSpPr>
          <p:nvPr>
            <p:ph type="pic" sz="quarter" idx="20"/>
          </p:nvPr>
        </p:nvSpPr>
        <p:spPr>
          <a:xfrm>
            <a:off x="3216726" y="2005931"/>
            <a:ext cx="5816370" cy="3646144"/>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9" name="TextBox 8"/>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9" name="TextBox 8"/>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3"/>
                <a:stretch>
                  <a:fillRect t="-46154" b="-53846"/>
                </a:stretch>
              </a:blipFill>
            </p:spPr>
            <p:txBody>
              <a:bodyPr/>
              <a:lstStyle/>
              <a:p>
                <a:r>
                  <a:rPr lang="en-US">
                    <a:noFill/>
                  </a:rPr>
                  <a:t> </a:t>
                </a:r>
              </a:p>
            </p:txBody>
          </p:sp>
        </mc:Fallback>
      </mc:AlternateContent>
      <p:cxnSp>
        <p:nvCxnSpPr>
          <p:cNvPr id="11" name="Straight Connector 10"/>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3"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200519568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cial Media Image Copy Slide -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5158" y="1701867"/>
            <a:ext cx="5839942" cy="3428868"/>
          </a:xfrm>
          <a:prstGeom prst="rect">
            <a:avLst/>
          </a:prstGeom>
          <a:effectLst/>
        </p:spPr>
      </p:pic>
      <p:sp>
        <p:nvSpPr>
          <p:cNvPr id="28" name="Rectangle 27"/>
          <p:cNvSpPr/>
          <p:nvPr userDrawn="1"/>
        </p:nvSpPr>
        <p:spPr>
          <a:xfrm>
            <a:off x="8384783" y="4784485"/>
            <a:ext cx="580692" cy="122144"/>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
          <p:cNvSpPr>
            <a:spLocks noGrp="1"/>
          </p:cNvSpPr>
          <p:nvPr>
            <p:ph type="pic" sz="quarter" idx="20"/>
          </p:nvPr>
        </p:nvSpPr>
        <p:spPr>
          <a:xfrm>
            <a:off x="6478755" y="1928546"/>
            <a:ext cx="4393178" cy="2753978"/>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9" name="TextBox 8"/>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9" name="TextBox 8"/>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3"/>
                <a:stretch>
                  <a:fillRect t="-46154" b="-53846"/>
                </a:stretch>
              </a:blipFill>
            </p:spPr>
            <p:txBody>
              <a:bodyPr/>
              <a:lstStyle/>
              <a:p>
                <a:r>
                  <a:rPr lang="en-US">
                    <a:noFill/>
                  </a:rPr>
                  <a:t> </a:t>
                </a:r>
              </a:p>
            </p:txBody>
          </p:sp>
        </mc:Fallback>
      </mc:AlternateContent>
      <p:cxnSp>
        <p:nvCxnSpPr>
          <p:cNvPr id="11" name="Straight Connector 10"/>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2"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3" name="Text Placeholder 2"/>
          <p:cNvSpPr>
            <a:spLocks noGrp="1"/>
          </p:cNvSpPr>
          <p:nvPr>
            <p:ph type="body" sz="quarter" idx="22"/>
          </p:nvPr>
        </p:nvSpPr>
        <p:spPr>
          <a:xfrm>
            <a:off x="804864" y="1656461"/>
            <a:ext cx="4698470" cy="42926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00022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1"/>
            <a:ext cx="11012501"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cxnSp>
        <p:nvCxnSpPr>
          <p:cNvPr id="3" name="Straight Connector 2"/>
          <p:cNvCxnSpPr/>
          <p:nvPr userDrawn="1"/>
        </p:nvCxnSpPr>
        <p:spPr>
          <a:xfrm>
            <a:off x="773356" y="1524101"/>
            <a:ext cx="693353"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pic>
        <p:nvPicPr>
          <p:cNvPr id="6" name="Picture 5" descr="OSUWMC_landscape_illustration-COMMUNITY.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98688"/>
            <a:ext cx="12192000" cy="1259313"/>
          </a:xfrm>
          <a:prstGeom prst="rect">
            <a:avLst/>
          </a:prstGeom>
        </p:spPr>
      </p:pic>
    </p:spTree>
    <p:extLst>
      <p:ext uri="{BB962C8B-B14F-4D97-AF65-F5344CB8AC3E}">
        <p14:creationId xmlns:p14="http://schemas.microsoft.com/office/powerpoint/2010/main" val="352220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ocial Media Image Copy Slide -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17852"/>
          <a:stretch/>
        </p:blipFill>
        <p:spPr>
          <a:xfrm>
            <a:off x="-484958" y="-640427"/>
            <a:ext cx="5339879" cy="7498427"/>
          </a:xfrm>
          <a:prstGeom prst="rect">
            <a:avLst/>
          </a:prstGeom>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8086" y="1835792"/>
            <a:ext cx="1942648" cy="3960529"/>
          </a:xfrm>
          <a:prstGeom prst="rect">
            <a:avLst/>
          </a:prstGeom>
          <a:effectLst/>
        </p:spPr>
      </p:pic>
      <p:sp>
        <p:nvSpPr>
          <p:cNvPr id="5" name="Picture Placeholder 1"/>
          <p:cNvSpPr>
            <a:spLocks noGrp="1"/>
          </p:cNvSpPr>
          <p:nvPr>
            <p:ph type="pic" sz="quarter" idx="20"/>
          </p:nvPr>
        </p:nvSpPr>
        <p:spPr>
          <a:xfrm>
            <a:off x="1337699" y="2339400"/>
            <a:ext cx="1662601" cy="2966400"/>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8" name="TextBox 7"/>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8" name="TextBox 7"/>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4"/>
                <a:stretch>
                  <a:fillRect t="-46154" b="-53846"/>
                </a:stretch>
              </a:blipFill>
            </p:spPr>
            <p:txBody>
              <a:bodyPr/>
              <a:lstStyle/>
              <a:p>
                <a:r>
                  <a:rPr lang="en-US">
                    <a:noFill/>
                  </a:rPr>
                  <a:t> </a:t>
                </a:r>
              </a:p>
            </p:txBody>
          </p:sp>
        </mc:Fallback>
      </mc:AlternateContent>
      <p:cxnSp>
        <p:nvCxnSpPr>
          <p:cNvPr id="12" name="Straight Connector 11"/>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4"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5" name="Text Placeholder 2"/>
          <p:cNvSpPr>
            <a:spLocks noGrp="1"/>
          </p:cNvSpPr>
          <p:nvPr>
            <p:ph type="body" sz="quarter" idx="22"/>
          </p:nvPr>
        </p:nvSpPr>
        <p:spPr>
          <a:xfrm>
            <a:off x="3711575" y="1854200"/>
            <a:ext cx="8132082" cy="42926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5402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cial Media Image Slide - 2">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7467" y="892821"/>
            <a:ext cx="2489780" cy="5075980"/>
          </a:xfrm>
          <a:prstGeom prst="rect">
            <a:avLst/>
          </a:prstGeom>
          <a:effectLst/>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5919" y="742209"/>
            <a:ext cx="2689048" cy="5345514"/>
          </a:xfrm>
          <a:prstGeom prst="rect">
            <a:avLst/>
          </a:prstGeom>
          <a:effectLst/>
        </p:spPr>
      </p:pic>
      <p:sp>
        <p:nvSpPr>
          <p:cNvPr id="19" name="Rectangle 18"/>
          <p:cNvSpPr/>
          <p:nvPr userDrawn="1"/>
        </p:nvSpPr>
        <p:spPr>
          <a:xfrm>
            <a:off x="6478896" y="1002919"/>
            <a:ext cx="816402" cy="15689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
          <p:cNvSpPr>
            <a:spLocks noGrp="1"/>
          </p:cNvSpPr>
          <p:nvPr>
            <p:ph type="pic" sz="quarter" idx="20"/>
          </p:nvPr>
        </p:nvSpPr>
        <p:spPr>
          <a:xfrm>
            <a:off x="5601573" y="1237824"/>
            <a:ext cx="2457740" cy="4385974"/>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1"/>
          </p:nvPr>
        </p:nvSpPr>
        <p:spPr>
          <a:xfrm>
            <a:off x="8705973" y="1546827"/>
            <a:ext cx="2130027" cy="3795573"/>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3" name="Straight Connector 1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14" name="TextBox 13"/>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4"/>
                <a:stretch>
                  <a:fillRect t="-46154" b="-53846"/>
                </a:stretch>
              </a:blipFill>
            </p:spPr>
            <p:txBody>
              <a:bodyPr/>
              <a:lstStyle/>
              <a:p>
                <a:r>
                  <a:rPr lang="en-US">
                    <a:noFill/>
                  </a:rPr>
                  <a:t> </a:t>
                </a:r>
              </a:p>
            </p:txBody>
          </p:sp>
        </mc:Fallback>
      </mc:AlternateContent>
      <p:cxnSp>
        <p:nvCxnSpPr>
          <p:cNvPr id="17" name="Straight Connector 16"/>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quarter" idx="10" hasCustomPrompt="1"/>
          </p:nvPr>
        </p:nvSpPr>
        <p:spPr>
          <a:xfrm>
            <a:off x="804863" y="315006"/>
            <a:ext cx="4390592"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804863" y="881743"/>
            <a:ext cx="4390592"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2" name="Text Placeholder 2"/>
          <p:cNvSpPr>
            <a:spLocks noGrp="1"/>
          </p:cNvSpPr>
          <p:nvPr>
            <p:ph type="body" sz="quarter" idx="22"/>
          </p:nvPr>
        </p:nvSpPr>
        <p:spPr>
          <a:xfrm>
            <a:off x="804864" y="1647257"/>
            <a:ext cx="4390592" cy="449954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01483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ocial Media Image Slide - 3">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8862" y="1723959"/>
            <a:ext cx="2155476" cy="4394430"/>
          </a:xfrm>
          <a:prstGeom prst="rect">
            <a:avLst/>
          </a:prstGeom>
          <a:effectLst/>
        </p:spPr>
      </p:pic>
      <p:sp>
        <p:nvSpPr>
          <p:cNvPr id="17" name="Picture Placeholder 1"/>
          <p:cNvSpPr>
            <a:spLocks noGrp="1"/>
          </p:cNvSpPr>
          <p:nvPr>
            <p:ph type="pic" sz="quarter" idx="20"/>
          </p:nvPr>
        </p:nvSpPr>
        <p:spPr>
          <a:xfrm>
            <a:off x="5196676"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8" name="Picture Placeholder 1"/>
          <p:cNvSpPr>
            <a:spLocks noGrp="1"/>
          </p:cNvSpPr>
          <p:nvPr>
            <p:ph type="pic" sz="quarter" idx="21"/>
          </p:nvPr>
        </p:nvSpPr>
        <p:spPr>
          <a:xfrm>
            <a:off x="2858026"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9" name="Picture Placeholder 1"/>
          <p:cNvSpPr>
            <a:spLocks noGrp="1"/>
          </p:cNvSpPr>
          <p:nvPr>
            <p:ph type="pic" sz="quarter" idx="22"/>
          </p:nvPr>
        </p:nvSpPr>
        <p:spPr>
          <a:xfrm>
            <a:off x="658100"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0" name="Picture Placeholder 1"/>
          <p:cNvSpPr>
            <a:spLocks noGrp="1"/>
          </p:cNvSpPr>
          <p:nvPr>
            <p:ph type="pic" sz="quarter" idx="23"/>
          </p:nvPr>
        </p:nvSpPr>
        <p:spPr>
          <a:xfrm>
            <a:off x="9740652"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4"/>
          </p:nvPr>
        </p:nvSpPr>
        <p:spPr>
          <a:xfrm>
            <a:off x="7545271"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14" name="TextBox 13"/>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COLLEGE OF MEDICINE</a:t>
                </a:r>
              </a:p>
            </p:txBody>
          </p:sp>
        </mc:Choice>
        <mc:Fallback xmlns="">
          <p:sp>
            <p:nvSpPr>
              <p:cNvPr id="14" name="TextBox 13"/>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a:blip r:embed="rId3"/>
                <a:stretch>
                  <a:fillRect t="-46154" b="-53846"/>
                </a:stretch>
              </a:blipFill>
            </p:spPr>
            <p:txBody>
              <a:bodyPr/>
              <a:lstStyle/>
              <a:p>
                <a:r>
                  <a:rPr lang="en-US">
                    <a:noFill/>
                  </a:rPr>
                  <a:t> </a:t>
                </a:r>
              </a:p>
            </p:txBody>
          </p:sp>
        </mc:Fallback>
      </mc:AlternateContent>
      <p:cxnSp>
        <p:nvCxnSpPr>
          <p:cNvPr id="15" name="Straight Connector 14"/>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3"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220056912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2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4B901-30F8-A34B-9EFB-0171156635BE}"/>
              </a:ext>
            </a:extLst>
          </p:cNvPr>
          <p:cNvPicPr>
            <a:picLocks noChangeAspect="1"/>
          </p:cNvPicPr>
          <p:nvPr userDrawn="1"/>
        </p:nvPicPr>
        <p:blipFill>
          <a:blip r:embed="rId2"/>
          <a:stretch>
            <a:fillRect/>
          </a:stretch>
        </p:blipFill>
        <p:spPr>
          <a:xfrm>
            <a:off x="609" y="0"/>
            <a:ext cx="12190781" cy="6858000"/>
          </a:xfrm>
          <a:prstGeom prst="rect">
            <a:avLst/>
          </a:prstGeom>
        </p:spPr>
      </p:pic>
    </p:spTree>
    <p:extLst>
      <p:ext uri="{BB962C8B-B14F-4D97-AF65-F5344CB8AC3E}">
        <p14:creationId xmlns:p14="http://schemas.microsoft.com/office/powerpoint/2010/main" val="1819033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7AB5C-0B54-1C49-B9D0-5377D9460CB9}"/>
              </a:ext>
            </a:extLst>
          </p:cNvPr>
          <p:cNvPicPr>
            <a:picLocks noChangeAspect="1"/>
          </p:cNvPicPr>
          <p:nvPr userDrawn="1"/>
        </p:nvPicPr>
        <p:blipFill>
          <a:blip r:embed="rId2"/>
          <a:stretch>
            <a:fillRect/>
          </a:stretch>
        </p:blipFill>
        <p:spPr>
          <a:xfrm>
            <a:off x="609" y="0"/>
            <a:ext cx="12190781" cy="6858000"/>
          </a:xfrm>
          <a:prstGeom prst="rect">
            <a:avLst/>
          </a:prstGeom>
        </p:spPr>
      </p:pic>
    </p:spTree>
    <p:extLst>
      <p:ext uri="{BB962C8B-B14F-4D97-AF65-F5344CB8AC3E}">
        <p14:creationId xmlns:p14="http://schemas.microsoft.com/office/powerpoint/2010/main" val="3611451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19A0CD-326F-F748-906C-D3A95DEE8DA9}"/>
              </a:ext>
            </a:extLst>
          </p:cNvPr>
          <p:cNvPicPr>
            <a:picLocks noChangeAspect="1"/>
          </p:cNvPicPr>
          <p:nvPr userDrawn="1"/>
        </p:nvPicPr>
        <p:blipFill>
          <a:blip r:embed="rId2"/>
          <a:stretch>
            <a:fillRect/>
          </a:stretch>
        </p:blipFill>
        <p:spPr>
          <a:xfrm>
            <a:off x="609" y="0"/>
            <a:ext cx="12190781" cy="6858000"/>
          </a:xfrm>
          <a:prstGeom prst="rect">
            <a:avLst/>
          </a:prstGeom>
        </p:spPr>
      </p:pic>
    </p:spTree>
    <p:extLst>
      <p:ext uri="{BB962C8B-B14F-4D97-AF65-F5344CB8AC3E}">
        <p14:creationId xmlns:p14="http://schemas.microsoft.com/office/powerpoint/2010/main" val="307291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1"/>
            <a:ext cx="11052295"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13" name="Content Placeholder 3"/>
          <p:cNvSpPr>
            <a:spLocks noGrp="1"/>
          </p:cNvSpPr>
          <p:nvPr>
            <p:ph sz="quarter" idx="11"/>
          </p:nvPr>
        </p:nvSpPr>
        <p:spPr>
          <a:xfrm>
            <a:off x="660400" y="1629198"/>
            <a:ext cx="11053234" cy="4364185"/>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250722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1"/>
            <a:ext cx="10992181"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3"/>
            <a:ext cx="10993120" cy="428625"/>
          </a:xfrm>
          <a:prstGeom prst="rect">
            <a:avLst/>
          </a:prstGeom>
        </p:spPr>
        <p:txBody>
          <a:bodyPr>
            <a:noAutofit/>
          </a:bodyPr>
          <a:lstStyle>
            <a:lvl1pPr marL="0" indent="0" algn="l">
              <a:lnSpc>
                <a:spcPct val="85000"/>
              </a:lnSpc>
              <a:spcBef>
                <a:spcPct val="0"/>
              </a:spcBef>
              <a:buFont typeface="Wingdings" pitchFamily="2" charset="2"/>
              <a:buNone/>
              <a:defRPr sz="2000" i="1"/>
            </a:lvl1pPr>
          </a:lstStyle>
          <a:p>
            <a:r>
              <a:rPr lang="en-US" dirty="0"/>
              <a:t>Subhead goes here</a:t>
            </a:r>
          </a:p>
        </p:txBody>
      </p:sp>
      <p:sp>
        <p:nvSpPr>
          <p:cNvPr id="13" name="Content Placeholder 3"/>
          <p:cNvSpPr>
            <a:spLocks noGrp="1"/>
          </p:cNvSpPr>
          <p:nvPr>
            <p:ph sz="quarter" idx="11"/>
          </p:nvPr>
        </p:nvSpPr>
        <p:spPr>
          <a:xfrm>
            <a:off x="660400" y="2090059"/>
            <a:ext cx="11053234" cy="408722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4"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232099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9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1"/>
            <a:ext cx="11052295"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15"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sp>
        <p:nvSpPr>
          <p:cNvPr id="3" name="Text Placeholder 2"/>
          <p:cNvSpPr>
            <a:spLocks noGrp="1"/>
          </p:cNvSpPr>
          <p:nvPr>
            <p:ph type="body" sz="quarter" idx="10"/>
          </p:nvPr>
        </p:nvSpPr>
        <p:spPr>
          <a:xfrm>
            <a:off x="660399" y="1602317"/>
            <a:ext cx="5300133" cy="4778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1"/>
          </p:nvPr>
        </p:nvSpPr>
        <p:spPr>
          <a:xfrm>
            <a:off x="6413502" y="1602317"/>
            <a:ext cx="5300133" cy="4778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193051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1_Title, content, foot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7591516" y="3505200"/>
            <a:ext cx="4600484" cy="3352800"/>
          </a:xfrm>
          <a:prstGeom prst="rect">
            <a:avLst/>
          </a:prstGeom>
        </p:spPr>
      </p:pic>
      <p:sp>
        <p:nvSpPr>
          <p:cNvPr id="42" name="Title 41"/>
          <p:cNvSpPr>
            <a:spLocks noGrp="1"/>
          </p:cNvSpPr>
          <p:nvPr>
            <p:ph type="title" hasCustomPrompt="1"/>
          </p:nvPr>
        </p:nvSpPr>
        <p:spPr>
          <a:xfrm>
            <a:off x="661339" y="690581"/>
            <a:ext cx="11052295" cy="549361"/>
          </a:xfrm>
          <a:prstGeom prst="rect">
            <a:avLst/>
          </a:prstGeom>
        </p:spPr>
        <p:txBody>
          <a:bodyPr anchor="b">
            <a:noAutofit/>
          </a:bodyPr>
          <a:lstStyle>
            <a:lvl1pPr algn="l">
              <a:defRPr sz="2800" b="1">
                <a:solidFill>
                  <a:schemeClr val="accent1"/>
                </a:solidFill>
              </a:defRPr>
            </a:lvl1pPr>
          </a:lstStyle>
          <a:p>
            <a:r>
              <a:rPr lang="en-US" dirty="0"/>
              <a:t>Heading goes here</a:t>
            </a:r>
          </a:p>
        </p:txBody>
      </p:sp>
      <p:sp>
        <p:nvSpPr>
          <p:cNvPr id="15" name="Slide Number Placeholder 5"/>
          <p:cNvSpPr>
            <a:spLocks noGrp="1"/>
          </p:cNvSpPr>
          <p:nvPr>
            <p:ph type="sldNum" sz="quarter" idx="4"/>
          </p:nvPr>
        </p:nvSpPr>
        <p:spPr>
          <a:xfrm>
            <a:off x="-281149" y="6570219"/>
            <a:ext cx="791810"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6" name="Footer Placeholder 4"/>
          <p:cNvSpPr>
            <a:spLocks noGrp="1"/>
          </p:cNvSpPr>
          <p:nvPr>
            <p:ph type="ftr" sz="quarter" idx="3"/>
          </p:nvPr>
        </p:nvSpPr>
        <p:spPr>
          <a:xfrm>
            <a:off x="430030" y="6570219"/>
            <a:ext cx="7950247" cy="366183"/>
          </a:xfrm>
          <a:prstGeom prst="rect">
            <a:avLst/>
          </a:prstGeom>
        </p:spPr>
        <p:txBody>
          <a:bodyPr/>
          <a:lstStyle>
            <a:lvl1pPr>
              <a:defRPr sz="800">
                <a:solidFill>
                  <a:srgbClr val="666666"/>
                </a:solidFill>
              </a:defRPr>
            </a:lvl1pPr>
          </a:lstStyle>
          <a:p>
            <a:endParaRPr lang="en-US" dirty="0"/>
          </a:p>
        </p:txBody>
      </p:sp>
      <p:sp>
        <p:nvSpPr>
          <p:cNvPr id="3" name="Text Placeholder 2"/>
          <p:cNvSpPr>
            <a:spLocks noGrp="1"/>
          </p:cNvSpPr>
          <p:nvPr>
            <p:ph type="body" sz="quarter" idx="10"/>
          </p:nvPr>
        </p:nvSpPr>
        <p:spPr>
          <a:xfrm>
            <a:off x="660399" y="1602317"/>
            <a:ext cx="11053236" cy="4778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8427" y="6457790"/>
            <a:ext cx="2217058" cy="241028"/>
          </a:xfrm>
          <a:prstGeom prst="rect">
            <a:avLst/>
          </a:prstGeom>
        </p:spPr>
      </p:pic>
    </p:spTree>
    <p:extLst>
      <p:ext uri="{BB962C8B-B14F-4D97-AF65-F5344CB8AC3E}">
        <p14:creationId xmlns:p14="http://schemas.microsoft.com/office/powerpoint/2010/main" val="334779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87805" y="6570219"/>
            <a:ext cx="7875881" cy="366183"/>
          </a:xfrm>
          <a:prstGeom prst="rect">
            <a:avLst/>
          </a:prstGeom>
        </p:spPr>
        <p:txBody>
          <a:bodyPr/>
          <a:lstStyle>
            <a:lvl1pPr>
              <a:defRPr sz="800">
                <a:solidFill>
                  <a:srgbClr val="666666"/>
                </a:solidFill>
              </a:defRPr>
            </a:lvl1pPr>
          </a:lstStyle>
          <a:p>
            <a:endParaRPr lang="en-US" dirty="0"/>
          </a:p>
        </p:txBody>
      </p:sp>
      <p:sp>
        <p:nvSpPr>
          <p:cNvPr id="3" name="Slide Number Placeholder 5"/>
          <p:cNvSpPr>
            <a:spLocks noGrp="1"/>
          </p:cNvSpPr>
          <p:nvPr>
            <p:ph type="sldNum" sz="quarter" idx="4"/>
          </p:nvPr>
        </p:nvSpPr>
        <p:spPr>
          <a:xfrm>
            <a:off x="11376692" y="6570219"/>
            <a:ext cx="669808" cy="366183"/>
          </a:xfrm>
          <a:prstGeom prst="rect">
            <a:avLst/>
          </a:prstGeom>
        </p:spPr>
        <p:txBody>
          <a:bodyPr/>
          <a:lstStyle>
            <a:lvl1pPr algn="r">
              <a:defRPr sz="800">
                <a:solidFill>
                  <a:srgbClr val="666666"/>
                </a:solidFill>
              </a:defRPr>
            </a:lvl1pPr>
          </a:lstStyle>
          <a:p>
            <a:fld id="{7E993FB2-EC5E-684F-95B2-25F06CCD4945}" type="slidenum">
              <a:rPr lang="en-US" smtClean="0"/>
              <a:pPr/>
              <a:t>‹#›</a:t>
            </a:fld>
            <a:endParaRPr lang="en-US"/>
          </a:p>
        </p:txBody>
      </p:sp>
    </p:spTree>
    <p:extLst>
      <p:ext uri="{BB962C8B-B14F-4D97-AF65-F5344CB8AC3E}">
        <p14:creationId xmlns:p14="http://schemas.microsoft.com/office/powerpoint/2010/main" val="313398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Lst>
  <p:hf hdr="0" dt="0"/>
  <p:txStyles>
    <p:titleStyle>
      <a:lvl1pPr algn="l" rtl="0" eaLnBrk="0" fontAlgn="base" hangingPunct="0">
        <a:lnSpc>
          <a:spcPct val="85000"/>
        </a:lnSpc>
        <a:spcBef>
          <a:spcPct val="0"/>
        </a:spcBef>
        <a:spcAft>
          <a:spcPct val="0"/>
        </a:spcAft>
        <a:defRPr sz="3000"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189" algn="l" rtl="0" fontAlgn="base">
        <a:lnSpc>
          <a:spcPct val="85000"/>
        </a:lnSpc>
        <a:spcBef>
          <a:spcPct val="0"/>
        </a:spcBef>
        <a:spcAft>
          <a:spcPct val="0"/>
        </a:spcAft>
        <a:defRPr sz="3200">
          <a:solidFill>
            <a:schemeClr val="tx1"/>
          </a:solidFill>
          <a:latin typeface="Arial" charset="0"/>
          <a:cs typeface="Arial" charset="0"/>
        </a:defRPr>
      </a:lvl6pPr>
      <a:lvl7pPr marL="914377" algn="l" rtl="0" fontAlgn="base">
        <a:lnSpc>
          <a:spcPct val="85000"/>
        </a:lnSpc>
        <a:spcBef>
          <a:spcPct val="0"/>
        </a:spcBef>
        <a:spcAft>
          <a:spcPct val="0"/>
        </a:spcAft>
        <a:defRPr sz="3200">
          <a:solidFill>
            <a:schemeClr val="tx1"/>
          </a:solidFill>
          <a:latin typeface="Arial" charset="0"/>
          <a:cs typeface="Arial" charset="0"/>
        </a:defRPr>
      </a:lvl7pPr>
      <a:lvl8pPr marL="1371566" algn="l" rtl="0" fontAlgn="base">
        <a:lnSpc>
          <a:spcPct val="85000"/>
        </a:lnSpc>
        <a:spcBef>
          <a:spcPct val="0"/>
        </a:spcBef>
        <a:spcAft>
          <a:spcPct val="0"/>
        </a:spcAft>
        <a:defRPr sz="3200">
          <a:solidFill>
            <a:schemeClr val="tx1"/>
          </a:solidFill>
          <a:latin typeface="Arial" charset="0"/>
          <a:cs typeface="Arial" charset="0"/>
        </a:defRPr>
      </a:lvl8pPr>
      <a:lvl9pPr marL="1828754" algn="l" rtl="0" fontAlgn="base">
        <a:lnSpc>
          <a:spcPct val="85000"/>
        </a:lnSpc>
        <a:spcBef>
          <a:spcPct val="0"/>
        </a:spcBef>
        <a:spcAft>
          <a:spcPct val="0"/>
        </a:spcAft>
        <a:defRPr sz="3200">
          <a:solidFill>
            <a:schemeClr val="tx1"/>
          </a:solidFill>
          <a:latin typeface="Arial" charset="0"/>
          <a:cs typeface="Arial" charset="0"/>
        </a:defRPr>
      </a:lvl9pPr>
    </p:titleStyle>
    <p:bodyStyle>
      <a:lvl1pPr marL="290506" indent="-290506"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32" indent="-285744"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2971" indent="-228594"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160" indent="-228594"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349" indent="-228594"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258618" y="6417208"/>
            <a:ext cx="1505527" cy="276999"/>
          </a:xfrm>
          <a:prstGeom prst="rect">
            <a:avLst/>
          </a:prstGeom>
          <a:noFill/>
        </p:spPr>
        <p:txBody>
          <a:bodyPr wrap="square" rtlCol="0">
            <a:spAutoFit/>
          </a:bodyPr>
          <a:lstStyle/>
          <a:p>
            <a:fld id="{1980A9B5-EE68-354F-8602-BA1C46728B6F}" type="slidenum">
              <a:rPr lang="en-US" sz="1200" smtClean="0">
                <a:solidFill>
                  <a:schemeClr val="bg1">
                    <a:lumMod val="50000"/>
                  </a:schemeClr>
                </a:solidFill>
              </a:rPr>
              <a:t>‹#›</a:t>
            </a:fld>
            <a:endParaRPr lang="en-US" sz="1200" dirty="0">
              <a:solidFill>
                <a:schemeClr val="bg1">
                  <a:lumMod val="50000"/>
                </a:schemeClr>
              </a:solidFill>
            </a:endParaRPr>
          </a:p>
        </p:txBody>
      </p:sp>
    </p:spTree>
    <p:extLst>
      <p:ext uri="{BB962C8B-B14F-4D97-AF65-F5344CB8AC3E}">
        <p14:creationId xmlns:p14="http://schemas.microsoft.com/office/powerpoint/2010/main" val="22866401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hyperlink" Target="https://oaa.osu.edu/appointments-reappointments-promotion-and-tenure" TargetMode="Externa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hyperlink" Target="https://drakeinstitute.osu.edu/instructor-support/teaching-portfolio-development/philosophy-teaching-statement" TargetMode="External"/><Relationship Id="rId3" Type="http://schemas.openxmlformats.org/officeDocument/2006/relationships/hyperlink" Target="hhttps://drakeinstitute.osu.edu/instructor-support/teaching-portfolio-development/documenting-teaching-effectiveness" TargetMode="External"/><Relationship Id="rId7" Type="http://schemas.openxmlformats.org/officeDocument/2006/relationships/hyperlink" Target="https://drakeinstitute.osu.edu/instructor-support/getting-feedback-your-teaching" TargetMode="External"/><Relationship Id="rId2" Type="http://schemas.openxmlformats.org/officeDocument/2006/relationships/hyperlink" Target="https://medicine.osu.edu/faculty/fame/our-pillars/educators/peer-review-of-teaching" TargetMode="External"/><Relationship Id="rId1" Type="http://schemas.openxmlformats.org/officeDocument/2006/relationships/slideLayout" Target="../slideLayouts/slideLayout31.xml"/><Relationship Id="rId6" Type="http://schemas.openxmlformats.org/officeDocument/2006/relationships/hyperlink" Target="https://drakeinstitute.osu.edu/professional-learning/uitl-teaching-support-program/teachingohio-state-and-reading-list-reflection" TargetMode="External"/><Relationship Id="rId5" Type="http://schemas.openxmlformats.org/officeDocument/2006/relationships/hyperlink" Target="https://drakeinstitute.osu.edu/professional-learning/uitl-teaching-support-program/teaching-practices-inventory" TargetMode="External"/><Relationship Id="rId4" Type="http://schemas.openxmlformats.org/officeDocument/2006/relationships/hyperlink" Target="https://tgi.its.uiowa.edu/" TargetMode="External"/><Relationship Id="rId9" Type="http://schemas.openxmlformats.org/officeDocument/2006/relationships/hyperlink" Target="https://drakeinstitute.osu.edu/instructional-support/teaching-endorsemen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3206" y="1579910"/>
            <a:ext cx="7709202" cy="1107996"/>
          </a:xfrm>
          <a:prstGeom prst="rect">
            <a:avLst/>
          </a:prstGeom>
          <a:noFill/>
        </p:spPr>
        <p:txBody>
          <a:bodyPr wrap="square" lIns="0" tIns="0" rIns="0" bIns="0" rtlCol="0">
            <a:spAutoFit/>
          </a:bodyPr>
          <a:lstStyle/>
          <a:p>
            <a:pPr lvl="0" algn="ctr"/>
            <a:r>
              <a:rPr lang="en-US" sz="3600" dirty="0">
                <a:solidFill>
                  <a:schemeClr val="bg1"/>
                </a:solidFill>
              </a:rPr>
              <a:t>Building Narratives for a Successful </a:t>
            </a:r>
            <a:r>
              <a:rPr lang="en-US" sz="3600" dirty="0" smtClean="0">
                <a:solidFill>
                  <a:schemeClr val="bg1"/>
                </a:solidFill>
              </a:rPr>
              <a:t>Dossier</a:t>
            </a:r>
            <a:endParaRPr kumimoji="0" lang="en-US" sz="36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5" name="TextBox 4"/>
          <p:cNvSpPr txBox="1"/>
          <p:nvPr/>
        </p:nvSpPr>
        <p:spPr>
          <a:xfrm>
            <a:off x="3863206" y="3116535"/>
            <a:ext cx="7709201" cy="1538883"/>
          </a:xfrm>
          <a:prstGeom prst="rect">
            <a:avLst/>
          </a:prstGeom>
          <a:noFill/>
        </p:spPr>
        <p:txBody>
          <a:bodyPr wrap="square" lIns="0" tIns="0" rIns="0" bIns="0" rtlCol="0">
            <a:spAutoFit/>
          </a:bodyPr>
          <a:lstStyle/>
          <a:p>
            <a:r>
              <a:rPr lang="en-US" sz="2000" dirty="0">
                <a:solidFill>
                  <a:schemeClr val="bg1"/>
                </a:solidFill>
              </a:rPr>
              <a:t>Marcia Nahikian-Nelms, PhD, RDN,LD, FAND</a:t>
            </a:r>
            <a:br>
              <a:rPr lang="en-US" sz="2000" dirty="0">
                <a:solidFill>
                  <a:schemeClr val="bg1"/>
                </a:solidFill>
              </a:rPr>
            </a:br>
            <a:r>
              <a:rPr lang="en-US" sz="2000" dirty="0">
                <a:solidFill>
                  <a:schemeClr val="bg1"/>
                </a:solidFill>
              </a:rPr>
              <a:t>Clinical Professor</a:t>
            </a:r>
          </a:p>
          <a:p>
            <a:r>
              <a:rPr lang="en-US" sz="2000" dirty="0">
                <a:solidFill>
                  <a:schemeClr val="bg1"/>
                </a:solidFill>
              </a:rPr>
              <a:t>Director, Academic Affairs- School of Health and Rehabilitation Sciences</a:t>
            </a:r>
          </a:p>
          <a:p>
            <a:r>
              <a:rPr lang="en-US" sz="2000" dirty="0">
                <a:solidFill>
                  <a:schemeClr val="bg1"/>
                </a:solidFill>
              </a:rPr>
              <a:t>Director, Education Center for Faculty Advancement, Mentoring and Engagement (FAME)</a:t>
            </a:r>
          </a:p>
        </p:txBody>
      </p:sp>
      <p:sp>
        <p:nvSpPr>
          <p:cNvPr id="3" name="TextBox 2"/>
          <p:cNvSpPr txBox="1"/>
          <p:nvPr/>
        </p:nvSpPr>
        <p:spPr>
          <a:xfrm>
            <a:off x="486958" y="6476549"/>
            <a:ext cx="10934925" cy="461665"/>
          </a:xfrm>
          <a:prstGeom prst="rect">
            <a:avLst/>
          </a:prstGeom>
          <a:noFill/>
        </p:spPr>
        <p:txBody>
          <a:bodyPr wrap="square" rtlCol="0">
            <a:spAutoFit/>
          </a:bodyPr>
          <a:lstStyle/>
          <a:p>
            <a:r>
              <a:rPr lang="en-US" sz="1200" dirty="0"/>
              <a:t>Portions of this presentation used with permission from Kay Halasek, PhD and Phil Binkley, </a:t>
            </a:r>
            <a:r>
              <a:rPr lang="en-US" sz="1200" dirty="0" smtClean="0"/>
              <a:t>MD, Thank you to other faculty in the COM who contributed portions of their dossier for this presentation.</a:t>
            </a:r>
            <a:endParaRPr lang="en-US" sz="1200" dirty="0"/>
          </a:p>
        </p:txBody>
      </p:sp>
    </p:spTree>
    <p:extLst>
      <p:ext uri="{BB962C8B-B14F-4D97-AF65-F5344CB8AC3E}">
        <p14:creationId xmlns:p14="http://schemas.microsoft.com/office/powerpoint/2010/main" val="4233494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697974" y="1174111"/>
            <a:ext cx="11145682" cy="4929103"/>
          </a:xfrm>
        </p:spPr>
        <p:txBody>
          <a:bodyPr/>
          <a:lstStyle/>
          <a:p>
            <a:pPr marL="342900" indent="-342900">
              <a:buFont typeface="Wingdings" panose="05000000000000000000" pitchFamily="2" charset="2"/>
              <a:buChar char="Ø"/>
            </a:pPr>
            <a:r>
              <a:rPr lang="en-US" sz="2000" b="0" dirty="0"/>
              <a:t>As a faculty member at The Ohio State University, I have developed a number of areas of national leadership and international recognition. My initial focus was on type 3c diabetes (</a:t>
            </a:r>
            <a:r>
              <a:rPr lang="en-US" sz="2000" b="0" dirty="0" err="1"/>
              <a:t>pancreatogenic</a:t>
            </a:r>
            <a:r>
              <a:rPr lang="en-US" sz="2000" b="0" dirty="0"/>
              <a:t> diabetes) secondary to pancreatic cancer and chronic pancreatitis….</a:t>
            </a:r>
          </a:p>
          <a:p>
            <a:pPr marL="800100" lvl="1" indent="-342900">
              <a:buFont typeface="Wingdings" panose="05000000000000000000" pitchFamily="2" charset="2"/>
              <a:buChar char="Ø"/>
            </a:pPr>
            <a:r>
              <a:rPr lang="en-US" sz="2000" dirty="0"/>
              <a:t>xxx</a:t>
            </a:r>
          </a:p>
          <a:p>
            <a:pPr marL="342900" indent="-342900">
              <a:buFont typeface="Wingdings" panose="05000000000000000000" pitchFamily="2" charset="2"/>
              <a:buChar char="Ø"/>
            </a:pPr>
            <a:r>
              <a:rPr lang="en-US" sz="2000" b="0" dirty="0"/>
              <a:t>My scholarship has broadened to encompass nutritional and metabolic alterations and the resulting clinical complications in patients with pancreatic disorders. </a:t>
            </a:r>
          </a:p>
          <a:p>
            <a:pPr marL="800100" lvl="1" indent="-342900">
              <a:buFont typeface="Wingdings" panose="05000000000000000000" pitchFamily="2" charset="2"/>
              <a:buChar char="Ø"/>
            </a:pPr>
            <a:r>
              <a:rPr lang="en-US" sz="2000" dirty="0"/>
              <a:t>xxx</a:t>
            </a:r>
          </a:p>
          <a:p>
            <a:pPr marL="342900" indent="-342900">
              <a:buFont typeface="Wingdings" panose="05000000000000000000" pitchFamily="2" charset="2"/>
              <a:buChar char="Ø"/>
            </a:pPr>
            <a:r>
              <a:rPr lang="en-US" sz="2000" b="0" dirty="0"/>
              <a:t> Another area of recognition relates to the skillset of clinical study development in acute and chronic pancreatitis</a:t>
            </a:r>
          </a:p>
          <a:p>
            <a:pPr marL="742950" lvl="1" indent="-285750">
              <a:buFont typeface="Wingdings" panose="05000000000000000000" pitchFamily="2" charset="2"/>
              <a:buChar char="Ø"/>
            </a:pPr>
            <a:r>
              <a:rPr lang="en-US" sz="1800" dirty="0"/>
              <a:t>xxx</a:t>
            </a:r>
          </a:p>
          <a:p>
            <a:pPr marL="342900" indent="-342900">
              <a:buFont typeface="Wingdings" panose="05000000000000000000" pitchFamily="2" charset="2"/>
              <a:buChar char="Ø"/>
            </a:pPr>
            <a:r>
              <a:rPr lang="en-US" sz="2000" b="0" dirty="0"/>
              <a:t>As a clinical scholar, I have been committed to disseminating knowledge throughout my career. </a:t>
            </a:r>
          </a:p>
          <a:p>
            <a:pPr marL="742950" lvl="1" indent="-285750">
              <a:buFont typeface="Wingdings" panose="05000000000000000000" pitchFamily="2" charset="2"/>
              <a:buChar char="Ø"/>
            </a:pPr>
            <a:r>
              <a:rPr lang="en-US" sz="1800" dirty="0"/>
              <a:t>XXX</a:t>
            </a:r>
          </a:p>
        </p:txBody>
      </p:sp>
      <p:sp>
        <p:nvSpPr>
          <p:cNvPr id="2" name="Title 1"/>
          <p:cNvSpPr>
            <a:spLocks noGrp="1"/>
          </p:cNvSpPr>
          <p:nvPr>
            <p:ph type="title" idx="4294967295"/>
          </p:nvPr>
        </p:nvSpPr>
        <p:spPr>
          <a:xfrm>
            <a:off x="792163" y="221837"/>
            <a:ext cx="7248064" cy="546475"/>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Organization</a:t>
            </a:r>
            <a:r>
              <a:rPr lang="en-US" sz="3200" dirty="0"/>
              <a:t> </a:t>
            </a:r>
            <a:endParaRPr lang="en-US" sz="32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0" y="6583363"/>
            <a:ext cx="792163" cy="274637"/>
          </a:xfrm>
          <a:prstGeom prst="rect">
            <a:avLst/>
          </a:prstGeom>
        </p:spPr>
        <p:txBody>
          <a:bodyPr/>
          <a:lstStyle/>
          <a:p>
            <a:fld id="{7E993FB2-EC5E-684F-95B2-25F06CCD4945}" type="slidenum">
              <a:rPr lang="en-US" smtClean="0"/>
              <a:pPr/>
              <a:t>10</a:t>
            </a:fld>
            <a:r>
              <a:rPr lang="en-US">
                <a:solidFill>
                  <a:schemeClr val="accent1"/>
                </a:solidFill>
              </a:rPr>
              <a:t>  |</a:t>
            </a:r>
            <a:endParaRPr lang="en-US" dirty="0">
              <a:solidFill>
                <a:schemeClr val="accent1"/>
              </a:solidFill>
            </a:endParaRPr>
          </a:p>
        </p:txBody>
      </p:sp>
    </p:spTree>
    <p:extLst>
      <p:ext uri="{BB962C8B-B14F-4D97-AF65-F5344CB8AC3E}">
        <p14:creationId xmlns:p14="http://schemas.microsoft.com/office/powerpoint/2010/main" val="1548814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697974" y="1174111"/>
            <a:ext cx="11145682" cy="4929103"/>
          </a:xfrm>
        </p:spPr>
        <p:txBody>
          <a:bodyPr/>
          <a:lstStyle/>
          <a:p>
            <a:pPr marL="171450" indent="-171450">
              <a:buFont typeface="Wingdings" panose="05000000000000000000" pitchFamily="2" charset="2"/>
              <a:buChar char="Ø"/>
            </a:pPr>
            <a:r>
              <a:rPr lang="en-US" sz="1400" dirty="0"/>
              <a:t>I am a clinician scientist with a joint position as Assistant Professor-Clinical in the School of Health and Rehabilitation Sciences (SHRS) (80%) and Gastroenterology, </a:t>
            </a:r>
            <a:r>
              <a:rPr lang="en-US" sz="1400" dirty="0" err="1"/>
              <a:t>Hepatology</a:t>
            </a:r>
            <a:r>
              <a:rPr lang="en-US" sz="1400" dirty="0"/>
              <a:t> and Nutrition (GHN) (20%) at The Ohio State University (OSU) which began in 2017.  In HRS, my responsibilities are divided among teaching (45%) including guiding the Master in Dietetics and Nutrition (MDN) curriculum, research (25%) and service (10%). </a:t>
            </a:r>
          </a:p>
          <a:p>
            <a:pPr marL="171450" indent="-171450">
              <a:buFont typeface="Wingdings" panose="05000000000000000000" pitchFamily="2" charset="2"/>
              <a:buChar char="Ø"/>
            </a:pPr>
            <a:r>
              <a:rPr lang="en-US" sz="1400" u="sng" dirty="0"/>
              <a:t>Teaching: </a:t>
            </a:r>
            <a:r>
              <a:rPr lang="en-US" sz="1400" b="0" dirty="0"/>
              <a:t>The impact of my intense 16 years of clinical training as a Registered Dietitian Nutritionist (RDN) on my teaching pedagogy is a consistent strength that has been objectively measured by my students and peers with rankings above the average in SHRS.  My clinical and education experience has received national accolade and supports my role to lead the clinical curriculum in the MDN program as a national demonstration program from Accreditation Council for Education in Nutrition and Dietetics (ACEND) through the Academy of Nutrition and Dietetics (AND).  </a:t>
            </a:r>
          </a:p>
          <a:p>
            <a:pPr marL="171450" indent="-171450">
              <a:buFont typeface="Wingdings" panose="05000000000000000000" pitchFamily="2" charset="2"/>
              <a:buChar char="Ø"/>
            </a:pPr>
            <a:r>
              <a:rPr lang="en-US" sz="1400" u="sng" dirty="0"/>
              <a:t>Clinical: </a:t>
            </a:r>
            <a:r>
              <a:rPr lang="en-US" sz="1400" b="0" dirty="0"/>
              <a:t>My clinical role in GHN includes delivering patient care, educating gastroenterology fellows and staff, </a:t>
            </a:r>
            <a:r>
              <a:rPr lang="en-US" sz="1400" b="0" dirty="0" err="1"/>
              <a:t>precepting</a:t>
            </a:r>
            <a:r>
              <a:rPr lang="en-US" sz="1400" b="0" dirty="0"/>
              <a:t> dietetic interns and executing nutrition research.  I have expanded the clinical services available in GHN since my hire.  I developed a home nutrition support program in 2018 that has grown to include three RDNs who are actively managing home enteral and parenteral nutrition alongside a gastroenterologist.  In 2019, I developed a micronutrient management service for our gastroenterologists to improve the care of micronutrient abnormalities in this high-risk population.   This year, I became active in a hospital-wide committee working on reducing catheter-related blood stream infections in the home nutrition support population.  These experiences provide opportunities for dietetic </a:t>
            </a:r>
            <a:r>
              <a:rPr lang="en-US" sz="1400" b="0" dirty="0" err="1"/>
              <a:t>precepting</a:t>
            </a:r>
            <a:r>
              <a:rPr lang="en-US" sz="1400" b="0" dirty="0"/>
              <a:t>, undergraduate/graduate research and enhancement of my clinical curriculum and national reputation.</a:t>
            </a:r>
          </a:p>
          <a:p>
            <a:pPr marL="171450" indent="-171450">
              <a:buFont typeface="Wingdings" panose="05000000000000000000" pitchFamily="2" charset="2"/>
              <a:buChar char="Ø"/>
            </a:pPr>
            <a:r>
              <a:rPr lang="en-US" sz="1400" u="sng" dirty="0"/>
              <a:t>Research: </a:t>
            </a:r>
            <a:r>
              <a:rPr lang="en-US" sz="1400" b="0" dirty="0"/>
              <a:t>During the first 4 years of my appointment in </a:t>
            </a:r>
            <a:r>
              <a:rPr lang="en-US" sz="1400" b="0" dirty="0" smtClean="0"/>
              <a:t>HRS</a:t>
            </a:r>
            <a:r>
              <a:rPr lang="en-US" sz="1400" b="0" dirty="0"/>
              <a:t>, I have advised 15 M.S. students and 6 undergraduates in their translational and clinical research projects focused in gastroenterology, </a:t>
            </a:r>
            <a:r>
              <a:rPr lang="en-US" sz="1400" b="0" dirty="0" err="1"/>
              <a:t>hepatology</a:t>
            </a:r>
            <a:r>
              <a:rPr lang="en-US" sz="1400" b="0" dirty="0"/>
              <a:t> and nutrition.  Specifically, development, implementation and dissemination of my research has led to 23 publications, 6 research grants and 17 national abstract presentations. With the dynamic nature of my clinical work and the impact on my research efforts, my research contribution was increased from 20% to 25% since the 2018-2019 school year.  This change allowed for time to be dedicated towards developing my research track which resulted in two, $10,000 grants through AND, two grants through the Center for Clinical and Translational Science ($4000 and $3000), and an ancillary study of a NIDDK/NCI 2UO1DK108327-06 grant ($10,000) all of which I was the principal investigator.  During COVID, I submitted one NIDDK R01 as a Co-PI, one NIDDK R01 as a co-investigator, and two industry grants (one as PI and one as co-investigator).  With this momentum, I will continue to impact the field of clinical nutrition while providing research opportunities for our graduate students. </a:t>
            </a:r>
          </a:p>
        </p:txBody>
      </p:sp>
      <p:sp>
        <p:nvSpPr>
          <p:cNvPr id="2" name="Title 1"/>
          <p:cNvSpPr>
            <a:spLocks noGrp="1"/>
          </p:cNvSpPr>
          <p:nvPr>
            <p:ph type="title" idx="4294967295"/>
          </p:nvPr>
        </p:nvSpPr>
        <p:spPr>
          <a:xfrm>
            <a:off x="792163" y="221837"/>
            <a:ext cx="7248064" cy="546475"/>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Organization of trajectory</a:t>
            </a:r>
          </a:p>
        </p:txBody>
      </p:sp>
      <p:sp>
        <p:nvSpPr>
          <p:cNvPr id="3" name="Slide Number Placeholder 2"/>
          <p:cNvSpPr>
            <a:spLocks noGrp="1"/>
          </p:cNvSpPr>
          <p:nvPr>
            <p:ph type="sldNum" sz="quarter" idx="4294967295"/>
          </p:nvPr>
        </p:nvSpPr>
        <p:spPr>
          <a:xfrm>
            <a:off x="0" y="6583363"/>
            <a:ext cx="792163" cy="274637"/>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2917896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697974" y="1174111"/>
            <a:ext cx="11145682" cy="4929103"/>
          </a:xfrm>
        </p:spPr>
        <p:txBody>
          <a:bodyPr/>
          <a:lstStyle/>
          <a:p>
            <a:r>
              <a:rPr lang="en-US" sz="1800" u="sng" dirty="0">
                <a:latin typeface="Arial" panose="020B0604020202020204" pitchFamily="34" charset="0"/>
                <a:cs typeface="Arial" panose="020B0604020202020204" pitchFamily="34" charset="0"/>
              </a:rPr>
              <a:t>Excellence and National Impact in Teaching</a:t>
            </a:r>
            <a:endParaRPr lang="en-US" sz="1800" dirty="0">
              <a:latin typeface="Arial" panose="020B0604020202020204" pitchFamily="34" charset="0"/>
              <a:cs typeface="Arial" panose="020B0604020202020204" pitchFamily="34" charset="0"/>
            </a:endParaRPr>
          </a:p>
          <a:p>
            <a:r>
              <a:rPr lang="en-US" sz="1800" i="1"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Expectations </a:t>
            </a:r>
            <a:r>
              <a:rPr lang="en-US" sz="1800" dirty="0">
                <a:latin typeface="Arial" panose="020B0604020202020204" pitchFamily="34" charset="0"/>
                <a:cs typeface="Arial" panose="020B0604020202020204" pitchFamily="34" charset="0"/>
              </a:rPr>
              <a:t>for promotion to professor include:</a:t>
            </a:r>
          </a:p>
          <a:p>
            <a:pPr marL="285750" indent="-285750">
              <a:buFont typeface="Arial" panose="020B0604020202020204" pitchFamily="34" charset="0"/>
              <a:buChar char="•"/>
            </a:pPr>
            <a:r>
              <a:rPr lang="en-US" sz="1800" i="1" dirty="0">
                <a:latin typeface="Arial" panose="020B0604020202020204" pitchFamily="34" charset="0"/>
                <a:cs typeface="Arial" panose="020B0604020202020204" pitchFamily="34" charset="0"/>
              </a:rPr>
              <a:t> </a:t>
            </a:r>
            <a:r>
              <a:rPr lang="en-US" sz="1800" i="1" dirty="0" smtClean="0">
                <a:latin typeface="Arial" panose="020B0604020202020204" pitchFamily="34" charset="0"/>
                <a:cs typeface="Arial" panose="020B0604020202020204" pitchFamily="34" charset="0"/>
              </a:rPr>
              <a:t>Demonstration </a:t>
            </a:r>
            <a:r>
              <a:rPr lang="en-US" sz="1800" i="1" dirty="0">
                <a:latin typeface="Arial" panose="020B0604020202020204" pitchFamily="34" charset="0"/>
                <a:cs typeface="Arial" panose="020B0604020202020204" pitchFamily="34" charset="0"/>
              </a:rPr>
              <a:t>of teaching excellence through leadership in curricular design and development, course development, and program </a:t>
            </a:r>
            <a:r>
              <a:rPr lang="en-US" sz="1800" i="1" dirty="0" smtClean="0">
                <a:latin typeface="Arial" panose="020B0604020202020204" pitchFamily="34" charset="0"/>
                <a:cs typeface="Arial" panose="020B0604020202020204" pitchFamily="34" charset="0"/>
              </a:rPr>
              <a:t>evaluation</a:t>
            </a:r>
          </a:p>
          <a:p>
            <a:pPr marL="285750" indent="-285750">
              <a:buFont typeface="Wingdings" panose="05000000000000000000" pitchFamily="2" charset="2"/>
              <a:buChar char="Ø"/>
            </a:pPr>
            <a:r>
              <a:rPr lang="en-US" sz="1800" i="1" dirty="0" smtClean="0">
                <a:latin typeface="Arial" panose="020B0604020202020204" pitchFamily="34" charset="0"/>
                <a:cs typeface="Arial" panose="020B0604020202020204" pitchFamily="34" charset="0"/>
              </a:rPr>
              <a:t>Highlighting evidence</a:t>
            </a:r>
            <a:endParaRPr lang="en-US" sz="1800" i="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i="1" dirty="0"/>
              <a:t>Excellence in graduate teaching, as required for promotion, exemplified by noteworthy accomplishments of my trainees</a:t>
            </a:r>
            <a:r>
              <a:rPr lang="en-US" sz="1800" dirty="0"/>
              <a:t>:</a:t>
            </a:r>
          </a:p>
          <a:p>
            <a:pPr marL="285750" indent="-285750">
              <a:buFont typeface="Wingdings" panose="05000000000000000000" pitchFamily="2" charset="2"/>
              <a:buChar char="Ø"/>
            </a:pPr>
            <a:r>
              <a:rPr lang="en-US" sz="1800" i="1" dirty="0">
                <a:latin typeface="Arial" panose="020B0604020202020204" pitchFamily="34" charset="0"/>
                <a:cs typeface="Arial" panose="020B0604020202020204" pitchFamily="34" charset="0"/>
              </a:rPr>
              <a:t>Highlighting </a:t>
            </a:r>
            <a:r>
              <a:rPr lang="en-US" sz="1800" i="1" dirty="0" smtClean="0">
                <a:latin typeface="Arial" panose="020B0604020202020204" pitchFamily="34" charset="0"/>
                <a:cs typeface="Arial" panose="020B0604020202020204" pitchFamily="34" charset="0"/>
              </a:rPr>
              <a:t>evidence</a:t>
            </a:r>
          </a:p>
          <a:p>
            <a:endParaRPr lang="en-US" sz="1800" i="1" dirty="0">
              <a:latin typeface="Arial" panose="020B0604020202020204" pitchFamily="34" charset="0"/>
              <a:cs typeface="Arial" panose="020B0604020202020204" pitchFamily="34" charset="0"/>
            </a:endParaRPr>
          </a:p>
          <a:p>
            <a:r>
              <a:rPr lang="en-US" sz="1800" u="sng" dirty="0" smtClean="0">
                <a:latin typeface="Arial" panose="020B0604020202020204" pitchFamily="34" charset="0"/>
                <a:cs typeface="Arial" panose="020B0604020202020204" pitchFamily="34" charset="0"/>
              </a:rPr>
              <a:t>Excellence </a:t>
            </a:r>
            <a:r>
              <a:rPr lang="en-US" sz="1800" u="sng" dirty="0">
                <a:latin typeface="Arial" panose="020B0604020202020204" pitchFamily="34" charset="0"/>
                <a:cs typeface="Arial" panose="020B0604020202020204" pitchFamily="34" charset="0"/>
              </a:rPr>
              <a:t>and National Impact in Research and Scholarship</a:t>
            </a:r>
            <a:endParaRPr lang="en-US" sz="1800" dirty="0">
              <a:latin typeface="Arial" panose="020B0604020202020204" pitchFamily="34" charset="0"/>
              <a:cs typeface="Arial" panose="020B0604020202020204" pitchFamily="34" charset="0"/>
            </a:endParaRPr>
          </a:p>
          <a:p>
            <a:r>
              <a:rPr lang="en-US" sz="1800" i="1"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Expectations </a:t>
            </a:r>
            <a:r>
              <a:rPr lang="en-US" sz="1800" dirty="0">
                <a:latin typeface="Arial" panose="020B0604020202020204" pitchFamily="34" charset="0"/>
                <a:cs typeface="Arial" panose="020B0604020202020204" pitchFamily="34" charset="0"/>
              </a:rPr>
              <a:t>for promotion to professor include:</a:t>
            </a:r>
          </a:p>
          <a:p>
            <a:r>
              <a:rPr lang="en-US" sz="1800" i="1" dirty="0">
                <a:latin typeface="Arial" panose="020B0604020202020204" pitchFamily="34" charset="0"/>
                <a:cs typeface="Arial" panose="020B0604020202020204" pitchFamily="34" charset="0"/>
              </a:rPr>
              <a:t> </a:t>
            </a:r>
            <a:r>
              <a:rPr lang="en-US" sz="1800" i="1" dirty="0" smtClean="0">
                <a:latin typeface="Arial" panose="020B0604020202020204" pitchFamily="34" charset="0"/>
                <a:cs typeface="Arial" panose="020B0604020202020204" pitchFamily="34" charset="0"/>
              </a:rPr>
              <a:t>Nationally </a:t>
            </a:r>
            <a:r>
              <a:rPr lang="en-US" sz="1800" i="1" dirty="0">
                <a:latin typeface="Arial" panose="020B0604020202020204" pitchFamily="34" charset="0"/>
                <a:cs typeface="Arial" panose="020B0604020202020204" pitchFamily="34" charset="0"/>
              </a:rPr>
              <a:t>competitive funding for sustained and impactful record of scholarship </a:t>
            </a:r>
            <a:endParaRPr lang="en-US" sz="1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800" i="1" dirty="0">
                <a:latin typeface="Arial" panose="020B0604020202020204" pitchFamily="34" charset="0"/>
                <a:cs typeface="Arial" panose="020B0604020202020204" pitchFamily="34" charset="0"/>
              </a:rPr>
              <a:t>Highlighting evidence</a:t>
            </a:r>
          </a:p>
        </p:txBody>
      </p:sp>
      <p:sp>
        <p:nvSpPr>
          <p:cNvPr id="2" name="Title 1"/>
          <p:cNvSpPr>
            <a:spLocks noGrp="1"/>
          </p:cNvSpPr>
          <p:nvPr>
            <p:ph type="title" idx="4294967295"/>
          </p:nvPr>
        </p:nvSpPr>
        <p:spPr>
          <a:xfrm>
            <a:off x="697974" y="387561"/>
            <a:ext cx="7248064" cy="546475"/>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Organization of trajectory</a:t>
            </a:r>
          </a:p>
        </p:txBody>
      </p:sp>
      <p:sp>
        <p:nvSpPr>
          <p:cNvPr id="3" name="Slide Number Placeholder 2"/>
          <p:cNvSpPr>
            <a:spLocks noGrp="1"/>
          </p:cNvSpPr>
          <p:nvPr>
            <p:ph type="sldNum" sz="quarter" idx="4294967295"/>
          </p:nvPr>
        </p:nvSpPr>
        <p:spPr>
          <a:xfrm>
            <a:off x="0" y="6583363"/>
            <a:ext cx="792163" cy="274637"/>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531462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697974" y="1174111"/>
            <a:ext cx="11145682" cy="4929103"/>
          </a:xfrm>
        </p:spPr>
        <p:txBody>
          <a:bodyPr/>
          <a:lstStyle/>
          <a:p>
            <a:pPr marL="342900" indent="-342900">
              <a:buFont typeface="Wingdings" panose="05000000000000000000" pitchFamily="2" charset="2"/>
              <a:buChar char="Ø"/>
            </a:pPr>
            <a:r>
              <a:rPr lang="en-US" sz="2000" dirty="0"/>
              <a:t>Educate the reviewers as to the importance of your achievements</a:t>
            </a:r>
          </a:p>
          <a:p>
            <a:pPr marL="342900" indent="-342900">
              <a:buFont typeface="Wingdings" panose="05000000000000000000" pitchFamily="2" charset="2"/>
              <a:buChar char="Ø"/>
            </a:pPr>
            <a:r>
              <a:rPr lang="en-US" sz="2000" dirty="0"/>
              <a:t>What is the significance of different roles and awards?</a:t>
            </a:r>
          </a:p>
          <a:p>
            <a:pPr marL="342900" indent="-342900">
              <a:buFont typeface="Wingdings" panose="05000000000000000000" pitchFamily="2" charset="2"/>
              <a:buChar char="Ø"/>
            </a:pPr>
            <a:r>
              <a:rPr lang="en-US" sz="2000" dirty="0"/>
              <a:t>Are journals in which you have published the best in your field despite a lower impact factor?</a:t>
            </a:r>
          </a:p>
          <a:p>
            <a:pPr marL="342900" indent="-342900">
              <a:buFont typeface="Wingdings" panose="05000000000000000000" pitchFamily="2" charset="2"/>
              <a:buChar char="Ø"/>
            </a:pPr>
            <a:r>
              <a:rPr lang="en-US" sz="2000" dirty="0"/>
              <a:t>Are non-NIH funding sources highly competitive and nationally recognized? </a:t>
            </a:r>
          </a:p>
          <a:p>
            <a:pPr marL="342900" indent="-342900">
              <a:buFont typeface="Wingdings" panose="05000000000000000000" pitchFamily="2" charset="2"/>
              <a:buChar char="Ø"/>
            </a:pPr>
            <a:r>
              <a:rPr lang="en-US" sz="2000" dirty="0"/>
              <a:t>Don’t be modest but don’t be arrogant—be your advocate</a:t>
            </a:r>
          </a:p>
        </p:txBody>
      </p:sp>
      <p:sp>
        <p:nvSpPr>
          <p:cNvPr id="2" name="Title 1"/>
          <p:cNvSpPr>
            <a:spLocks noGrp="1"/>
          </p:cNvSpPr>
          <p:nvPr>
            <p:ph type="title" idx="4294967295"/>
          </p:nvPr>
        </p:nvSpPr>
        <p:spPr>
          <a:xfrm>
            <a:off x="792163" y="221837"/>
            <a:ext cx="7248064" cy="546475"/>
          </a:xfrm>
          <a:prstGeom prst="rect">
            <a:avLst/>
          </a:prstGeom>
        </p:spPr>
        <p:txBody>
          <a:bodyPr/>
          <a:lstStyle/>
          <a:p>
            <a:r>
              <a:rPr lang="en-US" sz="3200" b="1" dirty="0">
                <a:solidFill>
                  <a:srgbClr val="BB0000"/>
                </a:solidFill>
                <a:latin typeface="Arial" pitchFamily="34" charset="0"/>
                <a:cs typeface="Arial" pitchFamily="34" charset="0"/>
              </a:rPr>
              <a:t>CLARIFY AND ANNOTATE</a:t>
            </a:r>
            <a:endParaRPr lang="en-US" sz="32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0" y="6583363"/>
            <a:ext cx="792163" cy="274637"/>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2643973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697974" y="1174111"/>
            <a:ext cx="3966007" cy="4929103"/>
          </a:xfrm>
        </p:spPr>
        <p:txBody>
          <a:bodyPr/>
          <a:lstStyle/>
          <a:p>
            <a:pPr marL="342900" indent="-342900">
              <a:buFont typeface="Wingdings" panose="05000000000000000000" pitchFamily="2" charset="2"/>
              <a:buChar char="Ø"/>
            </a:pPr>
            <a:r>
              <a:rPr lang="en-US" sz="2000" b="0" dirty="0"/>
              <a:t>I am an active committee member for the Evidence Analysis Library for Celiac Disease though Academy of Nutrition and Dietetics which is an </a:t>
            </a:r>
            <a:r>
              <a:rPr lang="en-US" sz="2000" b="0" u="sng" dirty="0"/>
              <a:t>appointed national committee that develops the framework of evidence </a:t>
            </a:r>
            <a:r>
              <a:rPr lang="en-US" sz="2000" b="0" dirty="0"/>
              <a:t>for the role of medical nutrition therapy in Celiac disease for all RDNs in the US. </a:t>
            </a:r>
          </a:p>
          <a:p>
            <a:pPr marL="342900" indent="-342900">
              <a:buFont typeface="Wingdings" panose="05000000000000000000" pitchFamily="2" charset="2"/>
              <a:buChar char="Ø"/>
            </a:pPr>
            <a:r>
              <a:rPr lang="en-US" sz="2000" b="0" dirty="0"/>
              <a:t>…invited to chair the ASPEN conference planning committee which is a </a:t>
            </a:r>
            <a:r>
              <a:rPr lang="en-US" sz="2000" b="0" u="sng" dirty="0"/>
              <a:t>three year term that is a highly sought position in this interdisciplinary organization</a:t>
            </a:r>
            <a:r>
              <a:rPr lang="en-US" sz="2000" b="0" dirty="0"/>
              <a:t>.</a:t>
            </a:r>
          </a:p>
        </p:txBody>
      </p:sp>
      <p:sp>
        <p:nvSpPr>
          <p:cNvPr id="2" name="Title 1"/>
          <p:cNvSpPr>
            <a:spLocks noGrp="1"/>
          </p:cNvSpPr>
          <p:nvPr>
            <p:ph type="title" idx="4294967295"/>
          </p:nvPr>
        </p:nvSpPr>
        <p:spPr>
          <a:xfrm>
            <a:off x="792163" y="221837"/>
            <a:ext cx="7248064" cy="546475"/>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Clarification</a:t>
            </a:r>
          </a:p>
        </p:txBody>
      </p:sp>
      <p:sp>
        <p:nvSpPr>
          <p:cNvPr id="3" name="Slide Number Placeholder 2"/>
          <p:cNvSpPr>
            <a:spLocks noGrp="1"/>
          </p:cNvSpPr>
          <p:nvPr>
            <p:ph type="sldNum" sz="quarter" idx="4294967295"/>
          </p:nvPr>
        </p:nvSpPr>
        <p:spPr>
          <a:xfrm>
            <a:off x="0" y="6583363"/>
            <a:ext cx="792163" cy="274637"/>
          </a:xfrm>
          <a:prstGeom prst="rect">
            <a:avLst/>
          </a:prstGeom>
        </p:spPr>
        <p:txBody>
          <a:bodyPr/>
          <a:lstStyle/>
          <a:p>
            <a:r>
              <a:rPr lang="en-US" dirty="0" smtClean="0">
                <a:solidFill>
                  <a:schemeClr val="accent1"/>
                </a:solidFill>
              </a:rPr>
              <a:t>|</a:t>
            </a:r>
            <a:endParaRPr lang="en-US" dirty="0">
              <a:solidFill>
                <a:schemeClr val="accent1"/>
              </a:solidFill>
            </a:endParaRPr>
          </a:p>
        </p:txBody>
      </p:sp>
      <p:sp>
        <p:nvSpPr>
          <p:cNvPr id="7" name="Rectangle 6"/>
          <p:cNvSpPr/>
          <p:nvPr/>
        </p:nvSpPr>
        <p:spPr>
          <a:xfrm>
            <a:off x="5390812" y="1222995"/>
            <a:ext cx="6096000" cy="3477875"/>
          </a:xfrm>
          <a:prstGeom prst="rect">
            <a:avLst/>
          </a:prstGeom>
        </p:spPr>
        <p:txBody>
          <a:bodyPr>
            <a:spAutoFit/>
          </a:bodyPr>
          <a:lstStyle/>
          <a:p>
            <a:pPr marL="342900" indent="-342900">
              <a:buFont typeface="Wingdings" panose="05000000000000000000" pitchFamily="2" charset="2"/>
              <a:buChar char="Ø"/>
            </a:pPr>
            <a:r>
              <a:rPr lang="en-US" sz="2000" dirty="0">
                <a:solidFill>
                  <a:srgbClr val="C00000"/>
                </a:solidFill>
                <a:latin typeface="Arial" panose="020B0604020202020204" pitchFamily="34" charset="0"/>
                <a:cs typeface="Arial" panose="020B0604020202020204" pitchFamily="34" charset="0"/>
              </a:rPr>
              <a:t>Other </a:t>
            </a:r>
            <a:r>
              <a:rPr lang="en-US" sz="2000" b="1" dirty="0">
                <a:solidFill>
                  <a:srgbClr val="C00000"/>
                </a:solidFill>
                <a:latin typeface="Arial" panose="020B0604020202020204" pitchFamily="34" charset="0"/>
                <a:cs typeface="Arial" panose="020B0604020202020204" pitchFamily="34" charset="0"/>
              </a:rPr>
              <a:t>notable accomplishments as an Associate Professor </a:t>
            </a:r>
            <a:r>
              <a:rPr lang="en-US" sz="2000" dirty="0">
                <a:solidFill>
                  <a:srgbClr val="C00000"/>
                </a:solidFill>
                <a:latin typeface="Arial" panose="020B0604020202020204" pitchFamily="34" charset="0"/>
                <a:cs typeface="Arial" panose="020B0604020202020204" pitchFamily="34" charset="0"/>
              </a:rPr>
              <a:t>include the acceptance of two chapters on pancreatic disorders in </a:t>
            </a:r>
            <a:r>
              <a:rPr lang="en-US" sz="2000" u="sng" dirty="0">
                <a:solidFill>
                  <a:srgbClr val="C00000"/>
                </a:solidFill>
                <a:latin typeface="Arial" panose="020B0604020202020204" pitchFamily="34" charset="0"/>
                <a:cs typeface="Arial" panose="020B0604020202020204" pitchFamily="34" charset="0"/>
              </a:rPr>
              <a:t>Harrison’s Principles of Internal Medicine</a:t>
            </a:r>
            <a:r>
              <a:rPr lang="en-US" sz="2000" dirty="0">
                <a:solidFill>
                  <a:srgbClr val="C00000"/>
                </a:solidFill>
                <a:latin typeface="Arial" panose="020B0604020202020204" pitchFamily="34" charset="0"/>
                <a:cs typeface="Arial" panose="020B0604020202020204" pitchFamily="34" charset="0"/>
              </a:rPr>
              <a:t> as a first and senior author. </a:t>
            </a:r>
            <a:endParaRPr lang="en-US" sz="2000" dirty="0" smtClean="0">
              <a:solidFill>
                <a:srgbClr val="C00000"/>
              </a:solidFill>
              <a:latin typeface="Arial" panose="020B0604020202020204" pitchFamily="34" charset="0"/>
              <a:cs typeface="Arial" panose="020B0604020202020204" pitchFamily="34" charset="0"/>
            </a:endParaRPr>
          </a:p>
          <a:p>
            <a:endParaRPr lang="en-US" sz="2000" dirty="0">
              <a:solidFill>
                <a:srgbClr val="C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000" dirty="0">
                <a:solidFill>
                  <a:srgbClr val="C00000"/>
                </a:solidFill>
                <a:latin typeface="Arial" panose="020B0604020202020204" pitchFamily="34" charset="0"/>
                <a:cs typeface="Arial" panose="020B0604020202020204" pitchFamily="34" charset="0"/>
              </a:rPr>
              <a:t>Explaining research challenges:  These areas are challenging to study due to their complex nature and the inability to address questions within a single discipline. </a:t>
            </a:r>
            <a:endParaRPr lang="en-US" sz="2000" dirty="0" smtClean="0">
              <a:solidFill>
                <a:srgbClr val="C00000"/>
              </a:solidFill>
              <a:latin typeface="Arial" panose="020B0604020202020204" pitchFamily="34" charset="0"/>
              <a:cs typeface="Arial" panose="020B0604020202020204" pitchFamily="34" charset="0"/>
            </a:endParaRPr>
          </a:p>
          <a:p>
            <a:endParaRPr lang="en-US" sz="2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73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697974" y="1174111"/>
            <a:ext cx="10063811" cy="4929103"/>
          </a:xfrm>
        </p:spPr>
        <p:txBody>
          <a:bodyPr/>
          <a:lstStyle/>
          <a:p>
            <a:pPr marL="171450" indent="-171450">
              <a:buFont typeface="Arial" panose="020B0604020202020204" pitchFamily="34" charset="0"/>
              <a:buChar char="•"/>
            </a:pPr>
            <a:r>
              <a:rPr lang="en-US" sz="2000" dirty="0"/>
              <a:t>High impact in some areas may counterbalance lesser accomplishment in others</a:t>
            </a:r>
          </a:p>
          <a:p>
            <a:pPr marL="171450" indent="-171450">
              <a:buFont typeface="Arial" panose="020B0604020202020204" pitchFamily="34" charset="0"/>
              <a:buChar char="•"/>
            </a:pPr>
            <a:r>
              <a:rPr lang="en-US" sz="2000" dirty="0"/>
              <a:t>Why does the impact of your accomplishments outweigh other expectations?</a:t>
            </a:r>
          </a:p>
          <a:p>
            <a:pPr marL="171450" indent="-171450">
              <a:buFont typeface="Arial" panose="020B0604020202020204" pitchFamily="34" charset="0"/>
              <a:buChar char="•"/>
            </a:pPr>
            <a:r>
              <a:rPr lang="en-US" sz="2000" dirty="0"/>
              <a:t>Are you in a field in which some benchmarks are difficult to achieve</a:t>
            </a:r>
            <a:r>
              <a:rPr lang="en-US" sz="2000" dirty="0" smtClean="0"/>
              <a:t>?</a:t>
            </a:r>
          </a:p>
          <a:p>
            <a:pPr marL="171450" indent="-171450">
              <a:buFont typeface="Arial" panose="020B0604020202020204" pitchFamily="34" charset="0"/>
              <a:buChar char="•"/>
            </a:pPr>
            <a:endParaRPr lang="en-US" sz="2000" dirty="0"/>
          </a:p>
          <a:p>
            <a:pPr marL="342900" indent="-342900">
              <a:buFont typeface="Wingdings" panose="05000000000000000000" pitchFamily="2" charset="2"/>
              <a:buChar char="Ø"/>
            </a:pPr>
            <a:r>
              <a:rPr lang="en-US" sz="2000" dirty="0" smtClean="0">
                <a:solidFill>
                  <a:srgbClr val="C00000"/>
                </a:solidFill>
                <a:latin typeface="Arial" panose="020B0604020202020204" pitchFamily="34" charset="0"/>
                <a:cs typeface="Arial" panose="020B0604020202020204" pitchFamily="34" charset="0"/>
              </a:rPr>
              <a:t>“I </a:t>
            </a:r>
            <a:r>
              <a:rPr lang="en-US" sz="2000" dirty="0">
                <a:solidFill>
                  <a:srgbClr val="C00000"/>
                </a:solidFill>
                <a:latin typeface="Arial" panose="020B0604020202020204" pitchFamily="34" charset="0"/>
                <a:cs typeface="Arial" panose="020B0604020202020204" pitchFamily="34" charset="0"/>
              </a:rPr>
              <a:t>intentionally publish my work in journals that 1) specialize in the area of research and 2) possess the capacity to disseminate the work to the most appropriate audience. Indeed, I publish much of my work in journals with a multidisciplinary, scientific </a:t>
            </a:r>
            <a:r>
              <a:rPr lang="en-US" sz="2000" dirty="0" smtClean="0">
                <a:solidFill>
                  <a:srgbClr val="C00000"/>
                </a:solidFill>
                <a:latin typeface="Arial" panose="020B0604020202020204" pitchFamily="34" charset="0"/>
                <a:cs typeface="Arial" panose="020B0604020202020204" pitchFamily="34" charset="0"/>
              </a:rPr>
              <a:t>audience”</a:t>
            </a:r>
            <a:r>
              <a:rPr lang="en-US" dirty="0"/>
              <a:t> </a:t>
            </a:r>
            <a:r>
              <a:rPr lang="en-US" sz="2000" dirty="0"/>
              <a:t>The International Journal of Safe Patient Handling and Mobility is the only journal solely dedicated to the study of safe patient handling technologies and their impacts on patient and provider health and safety. </a:t>
            </a:r>
            <a:r>
              <a:rPr lang="en-US" sz="2000" dirty="0" smtClean="0"/>
              <a:t>“</a:t>
            </a:r>
            <a:endParaRPr lang="en-US" sz="2000" dirty="0">
              <a:solidFill>
                <a:srgbClr val="C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2000" dirty="0"/>
          </a:p>
        </p:txBody>
      </p:sp>
      <p:sp>
        <p:nvSpPr>
          <p:cNvPr id="2" name="Title 1"/>
          <p:cNvSpPr>
            <a:spLocks noGrp="1"/>
          </p:cNvSpPr>
          <p:nvPr>
            <p:ph type="title" idx="4294967295"/>
          </p:nvPr>
        </p:nvSpPr>
        <p:spPr>
          <a:xfrm>
            <a:off x="792163" y="221837"/>
            <a:ext cx="7248064" cy="546475"/>
          </a:xfrm>
          <a:prstGeom prst="rect">
            <a:avLst/>
          </a:prstGeom>
        </p:spPr>
        <p:txBody>
          <a:bodyPr/>
          <a:lstStyle/>
          <a:p>
            <a:r>
              <a:rPr lang="en-US" sz="3200" b="1" dirty="0">
                <a:solidFill>
                  <a:srgbClr val="C00000"/>
                </a:solidFill>
                <a:latin typeface="+mn-lt"/>
              </a:rPr>
              <a:t>CREATE PERSPECTIVE</a:t>
            </a:r>
            <a:endParaRPr lang="en-US" sz="3200" b="1" dirty="0">
              <a:solidFill>
                <a:srgbClr val="C00000"/>
              </a:solidFill>
              <a:latin typeface="+mn-lt"/>
              <a:cs typeface="Arial" panose="020B0604020202020204" pitchFamily="34" charset="0"/>
            </a:endParaRPr>
          </a:p>
        </p:txBody>
      </p:sp>
      <p:sp>
        <p:nvSpPr>
          <p:cNvPr id="3" name="Slide Number Placeholder 2"/>
          <p:cNvSpPr>
            <a:spLocks noGrp="1"/>
          </p:cNvSpPr>
          <p:nvPr>
            <p:ph type="sldNum" sz="quarter" idx="4294967295"/>
          </p:nvPr>
        </p:nvSpPr>
        <p:spPr>
          <a:xfrm>
            <a:off x="0" y="6583363"/>
            <a:ext cx="792163" cy="274637"/>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1785625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9761" y="1363484"/>
            <a:ext cx="11253896" cy="4788426"/>
          </a:xfrm>
        </p:spPr>
        <p:txBody>
          <a:bodyPr/>
          <a:lstStyle/>
          <a:p>
            <a:pPr marL="342900" indent="-342900">
              <a:buAutoNum type="arabicParenR"/>
            </a:pPr>
            <a:r>
              <a:rPr lang="en-US" sz="2000" dirty="0">
                <a:latin typeface="Calibri Light"/>
                <a:cs typeface="Calibri Light"/>
              </a:rPr>
              <a:t>Courses taught - description of teaching responsibilities</a:t>
            </a:r>
            <a:endParaRPr lang="en-US" sz="2000" dirty="0">
              <a:cs typeface="Arial"/>
            </a:endParaRPr>
          </a:p>
          <a:p>
            <a:pPr marL="342900" indent="-342900">
              <a:buAutoNum type="arabicParenR"/>
            </a:pPr>
            <a:r>
              <a:rPr lang="en-US" sz="2000" dirty="0">
                <a:latin typeface="Calibri Light"/>
                <a:cs typeface="Calibri Light"/>
              </a:rPr>
              <a:t>Involvement in exams, theses, dissertations, and other student research</a:t>
            </a:r>
            <a:endParaRPr lang="en-US" sz="2000" dirty="0">
              <a:cs typeface="Arial"/>
            </a:endParaRPr>
          </a:p>
          <a:p>
            <a:pPr marL="800100" lvl="1" indent="-342900">
              <a:buAutoNum type="alphaLcParenR"/>
            </a:pPr>
            <a:r>
              <a:rPr lang="en-US" sz="2000" dirty="0">
                <a:latin typeface="Calibri Light"/>
                <a:cs typeface="Calibri Light"/>
              </a:rPr>
              <a:t>Complete list of graduate student service</a:t>
            </a:r>
            <a:endParaRPr lang="en-US" sz="2000" dirty="0">
              <a:cs typeface="Arial"/>
            </a:endParaRPr>
          </a:p>
          <a:p>
            <a:pPr marL="800100" lvl="1" indent="-342900">
              <a:buAutoNum type="alphaLcParenR"/>
            </a:pPr>
            <a:r>
              <a:rPr lang="en-US" sz="2000" dirty="0">
                <a:latin typeface="Calibri Light"/>
                <a:cs typeface="Calibri Light"/>
              </a:rPr>
              <a:t>Noteworthy accomplishments of students</a:t>
            </a:r>
            <a:endParaRPr lang="en-US" sz="2000" dirty="0">
              <a:cs typeface="Arial"/>
            </a:endParaRPr>
          </a:p>
          <a:p>
            <a:pPr marL="800100" lvl="1" indent="-342900">
              <a:buAutoNum type="alphaLcParenR"/>
            </a:pPr>
            <a:r>
              <a:rPr lang="en-US" sz="2000" dirty="0">
                <a:latin typeface="Calibri Light"/>
                <a:cs typeface="Calibri Light"/>
              </a:rPr>
              <a:t>Undergraduate research mentoring</a:t>
            </a:r>
            <a:endParaRPr lang="en-US" sz="2000" dirty="0">
              <a:cs typeface="Arial"/>
            </a:endParaRPr>
          </a:p>
          <a:p>
            <a:pPr marL="342900" indent="-342900">
              <a:buAutoNum type="arabicParenR"/>
            </a:pPr>
            <a:r>
              <a:rPr lang="en-US" sz="2000" dirty="0">
                <a:latin typeface="Calibri Light"/>
                <a:cs typeface="Calibri Light"/>
              </a:rPr>
              <a:t>Involvement with postdoctoral scholars</a:t>
            </a:r>
            <a:endParaRPr lang="en-US" sz="2000" dirty="0">
              <a:ea typeface="+mn-lt"/>
              <a:cs typeface="+mn-lt"/>
            </a:endParaRPr>
          </a:p>
          <a:p>
            <a:pPr marL="342900" indent="-342900">
              <a:buAutoNum type="arabicParenR"/>
            </a:pPr>
            <a:r>
              <a:rPr lang="en-US" sz="2000" dirty="0">
                <a:latin typeface="Calibri Light"/>
                <a:cs typeface="Calibri Light"/>
              </a:rPr>
              <a:t>Continuing education instruction</a:t>
            </a:r>
          </a:p>
          <a:p>
            <a:pPr marL="342900" indent="-342900">
              <a:buAutoNum type="arabicParenR"/>
            </a:pPr>
            <a:r>
              <a:rPr lang="en-US" sz="2000" dirty="0">
                <a:latin typeface="Calibri Light"/>
                <a:cs typeface="Calibri Light"/>
              </a:rPr>
              <a:t>Curriculum development </a:t>
            </a:r>
          </a:p>
          <a:p>
            <a:pPr marL="342900" indent="-342900">
              <a:buAutoNum type="arabicParenR"/>
            </a:pPr>
            <a:r>
              <a:rPr lang="en-US" sz="2000" dirty="0">
                <a:solidFill>
                  <a:srgbClr val="BB0000"/>
                </a:solidFill>
                <a:latin typeface="Calibri Light"/>
                <a:cs typeface="Calibri Light"/>
              </a:rPr>
              <a:t>750-word description of approach to and goals for teaching</a:t>
            </a:r>
          </a:p>
          <a:p>
            <a:pPr marL="342900" indent="-342900">
              <a:buAutoNum type="arabicParenR"/>
            </a:pPr>
            <a:r>
              <a:rPr lang="en-US" sz="2000" dirty="0">
                <a:solidFill>
                  <a:srgbClr val="BB0000"/>
                </a:solidFill>
                <a:latin typeface="Calibri Light"/>
                <a:cs typeface="Calibri Light"/>
              </a:rPr>
              <a:t>250-word statement on evaluation of teaching</a:t>
            </a:r>
          </a:p>
          <a:p>
            <a:pPr marL="342900" indent="-342900">
              <a:buAutoNum type="arabicParenR"/>
            </a:pPr>
            <a:r>
              <a:rPr lang="en-US" sz="2000" dirty="0">
                <a:latin typeface="Calibri Light"/>
                <a:cs typeface="Calibri Light"/>
              </a:rPr>
              <a:t>Awards and formal recognition for teaching </a:t>
            </a:r>
          </a:p>
          <a:p>
            <a:pPr marL="342900" indent="-342900">
              <a:buAutoNum type="arabicParenR"/>
            </a:pPr>
            <a:r>
              <a:rPr lang="en-US" sz="2000" dirty="0">
                <a:solidFill>
                  <a:srgbClr val="BB0000"/>
                </a:solidFill>
                <a:latin typeface="Calibri Light"/>
                <a:cs typeface="Calibri Light"/>
              </a:rPr>
              <a:t>Brief description of other academic advising </a:t>
            </a:r>
            <a:r>
              <a:rPr lang="en-US" sz="2000" dirty="0">
                <a:latin typeface="Calibri Light"/>
                <a:cs typeface="Calibri Light"/>
              </a:rPr>
              <a:t>(not listed in 2 or under service)</a:t>
            </a:r>
          </a:p>
          <a:p>
            <a:pPr marL="342900" indent="-342900">
              <a:buAutoNum type="arabicParenR"/>
            </a:pPr>
            <a:r>
              <a:rPr lang="en-US" sz="2000" dirty="0">
                <a:latin typeface="Calibri Light"/>
                <a:cs typeface="Calibri Light"/>
              </a:rPr>
              <a:t>Completion of teaching development programs</a:t>
            </a:r>
          </a:p>
          <a:p>
            <a:endParaRPr lang="en-US" dirty="0"/>
          </a:p>
        </p:txBody>
      </p:sp>
      <p:sp>
        <p:nvSpPr>
          <p:cNvPr id="2" name="Title 1"/>
          <p:cNvSpPr>
            <a:spLocks noGrp="1"/>
          </p:cNvSpPr>
          <p:nvPr>
            <p:ph type="title" idx="4294967295"/>
          </p:nvPr>
        </p:nvSpPr>
        <p:spPr>
          <a:xfrm>
            <a:off x="792163" y="254301"/>
            <a:ext cx="11399838" cy="985537"/>
          </a:xfrm>
          <a:prstGeom prst="rect">
            <a:avLst/>
          </a:prstGeom>
        </p:spPr>
        <p:txBody>
          <a:bodyPr/>
          <a:lstStyle/>
          <a:p>
            <a:r>
              <a:rPr lang="en-US" sz="3200" b="1" dirty="0">
                <a:solidFill>
                  <a:srgbClr val="C00000"/>
                </a:solidFill>
                <a:latin typeface="Arial" panose="020B0604020202020204" pitchFamily="34" charset="0"/>
                <a:cs typeface="Arial" panose="020B0604020202020204" pitchFamily="34" charset="0"/>
              </a:rPr>
              <a:t>Teaching Narrative</a:t>
            </a:r>
          </a:p>
        </p:txBody>
      </p:sp>
      <p:sp>
        <p:nvSpPr>
          <p:cNvPr id="3" name="Slide Number Placeholder 2"/>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2536491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546476" y="1395948"/>
            <a:ext cx="11297181" cy="5838092"/>
          </a:xfrm>
          <a:prstGeom prst="rect">
            <a:avLst/>
          </a:prstGeom>
        </p:spPr>
        <p:txBody>
          <a:bodyPr/>
          <a:lstStyle/>
          <a:p>
            <a:pPr marL="457200" indent="-457200">
              <a:buFont typeface="Wingdings" panose="05000000000000000000" pitchFamily="2" charset="2"/>
              <a:buChar char="Ø"/>
            </a:pPr>
            <a:r>
              <a:rPr lang="en-US" sz="2800" b="0" dirty="0"/>
              <a:t>Demonstrates that you have been reflective and purposeful about your teaching. Establishes a foundation for teaching methods. </a:t>
            </a:r>
          </a:p>
          <a:p>
            <a:pPr marL="457200" indent="-457200">
              <a:buFont typeface="Wingdings" panose="05000000000000000000" pitchFamily="2" charset="2"/>
              <a:buChar char="Ø"/>
            </a:pPr>
            <a:r>
              <a:rPr lang="en-US" sz="2800" b="0" dirty="0"/>
              <a:t>Demonstrates that you have processed and identified personal goals and communicates your goals as an instructor and your corresponding actions in the classroom</a:t>
            </a:r>
          </a:p>
          <a:p>
            <a:pPr marL="457200" indent="-457200">
              <a:buFont typeface="Wingdings" panose="05000000000000000000" pitchFamily="2" charset="2"/>
              <a:buChar char="Ø"/>
            </a:pPr>
            <a:r>
              <a:rPr lang="en-US" sz="2800" b="0" dirty="0"/>
              <a:t>Fosters professional and personal growth through continued reflection on and changing of teaching skills and methods based on philosophy. </a:t>
            </a:r>
          </a:p>
          <a:p>
            <a:pPr marL="457200" indent="-457200">
              <a:buFont typeface="Wingdings" panose="05000000000000000000" pitchFamily="2" charset="2"/>
              <a:buChar char="Ø"/>
            </a:pPr>
            <a:r>
              <a:rPr lang="en-US" sz="2800" b="0" dirty="0"/>
              <a:t>Explains how you will address challenges and resources of teaching in the given discipline</a:t>
            </a:r>
          </a:p>
          <a:p>
            <a:pPr marL="457200" indent="-457200">
              <a:buFont typeface="Wingdings" panose="05000000000000000000" pitchFamily="2" charset="2"/>
              <a:buChar char="Ø"/>
            </a:pPr>
            <a:r>
              <a:rPr lang="en-US" sz="2800" b="0" dirty="0"/>
              <a:t>Helps others imagine what it would be like to be your student</a:t>
            </a:r>
          </a:p>
          <a:p>
            <a:endParaRPr lang="en-US" dirty="0"/>
          </a:p>
        </p:txBody>
      </p:sp>
      <p:sp>
        <p:nvSpPr>
          <p:cNvPr id="2" name="Title 1"/>
          <p:cNvSpPr>
            <a:spLocks noGrp="1"/>
          </p:cNvSpPr>
          <p:nvPr>
            <p:ph type="title" idx="4294967295"/>
          </p:nvPr>
        </p:nvSpPr>
        <p:spPr>
          <a:xfrm>
            <a:off x="708795" y="81161"/>
            <a:ext cx="11483205" cy="1158678"/>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Why include a teaching philosophy within your teaching narrative?</a:t>
            </a:r>
          </a:p>
        </p:txBody>
      </p:sp>
      <p:sp>
        <p:nvSpPr>
          <p:cNvPr id="4" name="Slide Number Placeholder 3"/>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17746109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6670" y="183962"/>
            <a:ext cx="10395993" cy="746313"/>
          </a:xfrm>
          <a:prstGeom prst="rect">
            <a:avLst/>
          </a:prstGeom>
        </p:spPr>
        <p:txBody>
          <a:bodyPr/>
          <a:lstStyle/>
          <a:p>
            <a:r>
              <a:rPr lang="en-US" sz="3200" b="1" dirty="0">
                <a:solidFill>
                  <a:srgbClr val="C00000"/>
                </a:solidFill>
                <a:latin typeface="Arial" panose="020B0604020202020204" pitchFamily="34" charset="0"/>
                <a:cs typeface="Arial" panose="020B0604020202020204" pitchFamily="34" charset="0"/>
              </a:rPr>
              <a:t>Teaching Philosophy/Statement</a:t>
            </a:r>
          </a:p>
        </p:txBody>
      </p:sp>
      <p:sp>
        <p:nvSpPr>
          <p:cNvPr id="4" name="Slide Number Placeholder 3"/>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pic>
        <p:nvPicPr>
          <p:cNvPr id="7" name="Content Placeholder 6"/>
          <p:cNvPicPr>
            <a:picLocks noGrp="1" noChangeAspect="1"/>
          </p:cNvPicPr>
          <p:nvPr>
            <p:ph sz="quarter" idx="4294967295"/>
          </p:nvPr>
        </p:nvPicPr>
        <p:blipFill>
          <a:blip r:embed="rId3"/>
          <a:stretch>
            <a:fillRect/>
          </a:stretch>
        </p:blipFill>
        <p:spPr>
          <a:xfrm>
            <a:off x="0" y="1274763"/>
            <a:ext cx="9312275" cy="4949825"/>
          </a:xfrm>
          <a:prstGeom prst="rect">
            <a:avLst/>
          </a:prstGeom>
        </p:spPr>
      </p:pic>
      <p:pic>
        <p:nvPicPr>
          <p:cNvPr id="8" name="Picture 4" descr="Text&#10;&#10;Description automatically generated">
            <a:extLst>
              <a:ext uri="{FF2B5EF4-FFF2-40B4-BE49-F238E27FC236}">
                <a16:creationId xmlns:a16="http://schemas.microsoft.com/office/drawing/2014/main" id="{A7A7D441-59CD-410F-AE1B-70460E2894F9}"/>
              </a:ext>
            </a:extLst>
          </p:cNvPr>
          <p:cNvPicPr>
            <a:picLocks noGrp="1" noChangeAspect="1"/>
          </p:cNvPicPr>
          <p:nvPr>
            <p:ph sz="quarter" idx="4294967295"/>
          </p:nvPr>
        </p:nvPicPr>
        <p:blipFill>
          <a:blip r:embed="rId4"/>
          <a:stretch>
            <a:fillRect/>
          </a:stretch>
        </p:blipFill>
        <p:spPr>
          <a:xfrm>
            <a:off x="7031032" y="5865146"/>
            <a:ext cx="3672532" cy="424736"/>
          </a:xfrm>
          <a:prstGeom prst="rect">
            <a:avLst/>
          </a:prstGeom>
        </p:spPr>
      </p:pic>
    </p:spTree>
    <p:extLst>
      <p:ext uri="{BB962C8B-B14F-4D97-AF65-F5344CB8AC3E}">
        <p14:creationId xmlns:p14="http://schemas.microsoft.com/office/powerpoint/2010/main" val="515729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9" name="Text Placeholder 8"/>
          <p:cNvSpPr>
            <a:spLocks noGrp="1"/>
          </p:cNvSpPr>
          <p:nvPr>
            <p:ph type="body" sz="quarter" idx="19"/>
          </p:nvPr>
        </p:nvSpPr>
        <p:spPr>
          <a:xfrm>
            <a:off x="5655076" y="1837678"/>
            <a:ext cx="6189262" cy="4350058"/>
          </a:xfrm>
        </p:spPr>
        <p:txBody>
          <a:bodyPr/>
          <a:lstStyle/>
          <a:p>
            <a:r>
              <a:rPr lang="en-US" sz="1400" i="1" dirty="0"/>
              <a:t>Based on 13 years of practice as a pediatric physical therapist (PT), I embrace the wisdom of Dr. Susan </a:t>
            </a:r>
            <a:r>
              <a:rPr lang="en-US" sz="1400" i="1" dirty="0" err="1"/>
              <a:t>Effgen</a:t>
            </a:r>
            <a:r>
              <a:rPr lang="en-US" sz="1400" i="1" dirty="0"/>
              <a:t>: “Competent therapists work themselves out of a job.” This does not diminish the work of skilled clinicians. Clinicians provide knowledge, understand the goals of patients, and help patients to contextualize that knowledge for their personal circumstances. Successful clinicians consistently empower their patients to be the experts of their own movement and function. Ultimately, the patient gains sufficient growth to enable discharge from PT services. My clinical role parallels my teaching role</a:t>
            </a:r>
            <a:r>
              <a:rPr lang="en-US" sz="1600" i="1" dirty="0"/>
              <a:t>.</a:t>
            </a:r>
            <a:r>
              <a:rPr lang="en-US" sz="1600" b="1" i="1" u="sng" dirty="0"/>
              <a:t> I empower learners to take ownership of their growth and development. In this way, I am a consultant on their journey of exploring knowledge.</a:t>
            </a:r>
          </a:p>
          <a:p>
            <a:r>
              <a:rPr lang="en-US" sz="1400" dirty="0"/>
              <a:t>Seeing myself as a consultant motivates my two primary goals in teaching.  First, I want to </a:t>
            </a:r>
            <a:r>
              <a:rPr lang="en-US" sz="1400" i="1" u="sng" dirty="0"/>
              <a:t>create opportunities for collaborative learning</a:t>
            </a:r>
            <a:r>
              <a:rPr lang="en-US" sz="1400" dirty="0"/>
              <a:t>. I have two objectives that support achievement of this goal: (1) develop relationships with students that support collaboration in the classroom, and (2) maintain a safe learning environment for all.  Developing relationships starts with mutual understanding and respect</a:t>
            </a:r>
            <a:endParaRPr lang="en-US" sz="1400" dirty="0"/>
          </a:p>
        </p:txBody>
      </p:sp>
      <p:sp>
        <p:nvSpPr>
          <p:cNvPr id="4" name="Title 3">
            <a:extLst>
              <a:ext uri="{FF2B5EF4-FFF2-40B4-BE49-F238E27FC236}">
                <a16:creationId xmlns:a16="http://schemas.microsoft.com/office/drawing/2014/main" id="{5F0A0D98-7566-42D0-8AF6-555F6DE70B46}"/>
              </a:ext>
            </a:extLst>
          </p:cNvPr>
          <p:cNvSpPr>
            <a:spLocks noGrp="1"/>
          </p:cNvSpPr>
          <p:nvPr>
            <p:ph type="title" idx="4294967295"/>
          </p:nvPr>
        </p:nvSpPr>
        <p:spPr>
          <a:xfrm>
            <a:off x="792163" y="0"/>
            <a:ext cx="7920554" cy="642588"/>
          </a:xfrm>
          <a:prstGeom prst="rect">
            <a:avLst/>
          </a:prstGeom>
        </p:spPr>
        <p:txBody>
          <a:bodyPr vert="horz" lIns="91440" tIns="45720" rIns="91440" bIns="45720" rtlCol="0" anchor="t">
            <a:noAutofit/>
          </a:bodyPr>
          <a:lstStyle/>
          <a:p>
            <a:r>
              <a:rPr lang="en-US" sz="3200" b="1" dirty="0">
                <a:solidFill>
                  <a:srgbClr val="C00000"/>
                </a:solidFill>
                <a:latin typeface="Arial" panose="020B0604020202020204" pitchFamily="34" charset="0"/>
                <a:ea typeface="+mj-lt"/>
                <a:cs typeface="Arial" panose="020B0604020202020204" pitchFamily="34" charset="0"/>
              </a:rPr>
              <a:t>Teaching Statements: Beliefs</a:t>
            </a:r>
            <a:br>
              <a:rPr lang="en-US" sz="3200" b="1" dirty="0">
                <a:solidFill>
                  <a:srgbClr val="C00000"/>
                </a:solidFill>
                <a:latin typeface="Arial" panose="020B0604020202020204" pitchFamily="34" charset="0"/>
                <a:ea typeface="+mj-lt"/>
                <a:cs typeface="Arial" panose="020B0604020202020204" pitchFamily="34" charset="0"/>
              </a:rPr>
            </a:br>
            <a:r>
              <a:rPr lang="en-US" sz="3200" b="1" dirty="0">
                <a:solidFill>
                  <a:srgbClr val="C00000"/>
                </a:solidFill>
                <a:latin typeface="Arial" panose="020B0604020202020204" pitchFamily="34" charset="0"/>
                <a:ea typeface="+mj-lt"/>
                <a:cs typeface="Arial" panose="020B0604020202020204" pitchFamily="34" charset="0"/>
              </a:rPr>
              <a:t/>
            </a:r>
            <a:br>
              <a:rPr lang="en-US" sz="3200" b="1" dirty="0">
                <a:solidFill>
                  <a:srgbClr val="C00000"/>
                </a:solidFill>
                <a:latin typeface="Arial" panose="020B0604020202020204" pitchFamily="34" charset="0"/>
                <a:ea typeface="+mj-lt"/>
                <a:cs typeface="Arial" panose="020B0604020202020204" pitchFamily="34" charset="0"/>
              </a:rPr>
            </a:br>
            <a:r>
              <a:rPr lang="en-US" sz="3200" dirty="0">
                <a:latin typeface="Calibri Light"/>
                <a:ea typeface="+mj-lt"/>
                <a:cs typeface="+mj-lt"/>
              </a:rPr>
              <a:t/>
            </a:r>
            <a:br>
              <a:rPr lang="en-US" sz="3200" dirty="0">
                <a:latin typeface="Calibri Light"/>
                <a:ea typeface="+mj-lt"/>
                <a:cs typeface="+mj-lt"/>
              </a:rPr>
            </a:br>
            <a:endParaRPr lang="en-US" sz="3200" dirty="0">
              <a:latin typeface="Calibri Light"/>
              <a:cs typeface="Arial"/>
            </a:endParaRPr>
          </a:p>
        </p:txBody>
      </p:sp>
      <p:sp>
        <p:nvSpPr>
          <p:cNvPr id="7" name="Slide Number Placeholder 6"/>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
        <p:nvSpPr>
          <p:cNvPr id="2" name="TextBox 1">
            <a:extLst>
              <a:ext uri="{FF2B5EF4-FFF2-40B4-BE49-F238E27FC236}">
                <a16:creationId xmlns:a16="http://schemas.microsoft.com/office/drawing/2014/main" id="{2FF28B8C-1FA3-46E5-829B-8344676EA542}"/>
              </a:ext>
            </a:extLst>
          </p:cNvPr>
          <p:cNvSpPr txBox="1"/>
          <p:nvPr/>
        </p:nvSpPr>
        <p:spPr>
          <a:xfrm>
            <a:off x="1" y="1620838"/>
            <a:ext cx="4873840"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Calibri Light"/>
                <a:cs typeface="Calibri Light"/>
              </a:rPr>
              <a:t>Reflect on and articulate your values and beliefs about teaching </a:t>
            </a:r>
            <a:r>
              <a:rPr lang="en-US" sz="1600" i="1" dirty="0">
                <a:latin typeface="Calibri Light"/>
                <a:cs typeface="Calibri Light"/>
              </a:rPr>
              <a:t>and learning, </a:t>
            </a:r>
            <a:r>
              <a:rPr lang="en-US" sz="1600" dirty="0">
                <a:latin typeface="Calibri Light"/>
                <a:cs typeface="Calibri Light"/>
              </a:rPr>
              <a:t>asking yourself such questions as</a:t>
            </a:r>
          </a:p>
          <a:p>
            <a:endParaRPr lang="en-US" sz="1600" dirty="0">
              <a:latin typeface="Calibri Light"/>
              <a:cs typeface="Calibri Light"/>
            </a:endParaRPr>
          </a:p>
          <a:p>
            <a:pPr marL="742950" lvl="1" indent="-285750">
              <a:lnSpc>
                <a:spcPct val="150000"/>
              </a:lnSpc>
              <a:buFont typeface="Arial"/>
              <a:buChar char="•"/>
            </a:pPr>
            <a:r>
              <a:rPr lang="en-US" sz="1600" dirty="0">
                <a:latin typeface="Calibri Light"/>
                <a:cs typeface="Arial"/>
              </a:rPr>
              <a:t>What are my core beliefs about teaching and learning?</a:t>
            </a:r>
          </a:p>
          <a:p>
            <a:pPr marL="742950" lvl="1" indent="-285750">
              <a:lnSpc>
                <a:spcPct val="150000"/>
              </a:lnSpc>
              <a:buFont typeface="Arial"/>
              <a:buChar char="•"/>
            </a:pPr>
            <a:r>
              <a:rPr lang="en-US" sz="1600" dirty="0">
                <a:latin typeface="Calibri Light"/>
                <a:cs typeface="Arial"/>
              </a:rPr>
              <a:t>Why do I hold these beliefs (and not others)?</a:t>
            </a:r>
          </a:p>
          <a:p>
            <a:pPr marL="742950" lvl="1" indent="-285750">
              <a:lnSpc>
                <a:spcPct val="150000"/>
              </a:lnSpc>
              <a:buFont typeface="Arial"/>
              <a:buChar char="•"/>
            </a:pPr>
            <a:r>
              <a:rPr lang="en-US" sz="1600" dirty="0">
                <a:latin typeface="Calibri Light"/>
                <a:cs typeface="Arial"/>
              </a:rPr>
              <a:t>How and by whom or what have my beliefs been shaped?</a:t>
            </a:r>
          </a:p>
          <a:p>
            <a:pPr marL="742950" lvl="1" indent="-285750">
              <a:lnSpc>
                <a:spcPct val="150000"/>
              </a:lnSpc>
              <a:buFont typeface="Arial"/>
              <a:buChar char="•"/>
            </a:pPr>
            <a:r>
              <a:rPr lang="en-US" sz="1600" dirty="0">
                <a:latin typeface="Calibri Light"/>
                <a:cs typeface="Arial"/>
              </a:rPr>
              <a:t>What does good teaching look like—for all students? </a:t>
            </a:r>
          </a:p>
          <a:p>
            <a:pPr marL="742950" lvl="1" indent="-285750">
              <a:lnSpc>
                <a:spcPct val="150000"/>
              </a:lnSpc>
              <a:buFont typeface="Arial"/>
              <a:buChar char="•"/>
            </a:pPr>
            <a:r>
              <a:rPr lang="en-US" sz="1600" dirty="0">
                <a:latin typeface="Calibri Light"/>
                <a:cs typeface="Arial"/>
              </a:rPr>
              <a:t>What expectations do I hold for learners—and why?</a:t>
            </a:r>
          </a:p>
          <a:p>
            <a:pPr lvl="1"/>
            <a:endParaRPr lang="en-US" dirty="0">
              <a:latin typeface="Arial"/>
              <a:cs typeface="Arial"/>
            </a:endParaRPr>
          </a:p>
          <a:p>
            <a:endParaRPr lang="en-US" sz="2000" dirty="0">
              <a:latin typeface="Calibri Light"/>
              <a:cs typeface="Calibri Light"/>
            </a:endParaRPr>
          </a:p>
          <a:p>
            <a:endParaRPr lang="en-US" sz="2000" dirty="0">
              <a:latin typeface="Calibri Light"/>
              <a:cs typeface="Arial"/>
            </a:endParaRPr>
          </a:p>
          <a:p>
            <a:endParaRPr lang="en-US" dirty="0">
              <a:cs typeface="Arial"/>
            </a:endParaRPr>
          </a:p>
          <a:p>
            <a:endParaRPr lang="en-US" dirty="0">
              <a:cs typeface="Arial"/>
            </a:endParaRPr>
          </a:p>
        </p:txBody>
      </p:sp>
      <p:pic>
        <p:nvPicPr>
          <p:cNvPr id="3" name="Picture 4" descr="A picture containing shape&#10;&#10;Description automatically generated">
            <a:extLst>
              <a:ext uri="{FF2B5EF4-FFF2-40B4-BE49-F238E27FC236}">
                <a16:creationId xmlns:a16="http://schemas.microsoft.com/office/drawing/2014/main" id="{F9C7FE73-4E66-4455-90A7-912BB27C4DD9}"/>
              </a:ext>
            </a:extLst>
          </p:cNvPr>
          <p:cNvPicPr>
            <a:picLocks noChangeAspect="1"/>
          </p:cNvPicPr>
          <p:nvPr/>
        </p:nvPicPr>
        <p:blipFill>
          <a:blip r:embed="rId2"/>
          <a:stretch>
            <a:fillRect/>
          </a:stretch>
        </p:blipFill>
        <p:spPr>
          <a:xfrm>
            <a:off x="417250" y="448014"/>
            <a:ext cx="6705658" cy="1281120"/>
          </a:xfrm>
          <a:prstGeom prst="rect">
            <a:avLst/>
          </a:prstGeom>
        </p:spPr>
      </p:pic>
    </p:spTree>
    <p:extLst>
      <p:ext uri="{BB962C8B-B14F-4D97-AF65-F5344CB8AC3E}">
        <p14:creationId xmlns:p14="http://schemas.microsoft.com/office/powerpoint/2010/main" val="2816920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3206" y="1579910"/>
            <a:ext cx="7709202" cy="1107996"/>
          </a:xfrm>
          <a:prstGeom prst="rect">
            <a:avLst/>
          </a:prstGeom>
          <a:noFill/>
        </p:spPr>
        <p:txBody>
          <a:bodyPr wrap="square" lIns="0" tIns="0" rIns="0" bIns="0" rtlCol="0">
            <a:spAutoFit/>
          </a:bodyPr>
          <a:lstStyle/>
          <a:p>
            <a:pPr lvl="0" algn="ctr"/>
            <a:r>
              <a:rPr lang="en-US" sz="3600" dirty="0">
                <a:solidFill>
                  <a:schemeClr val="bg1"/>
                </a:solidFill>
              </a:rPr>
              <a:t>Building Narratives for a Successful </a:t>
            </a:r>
            <a:r>
              <a:rPr lang="en-US" sz="3600" dirty="0" smtClean="0">
                <a:solidFill>
                  <a:schemeClr val="bg1"/>
                </a:solidFill>
              </a:rPr>
              <a:t>Dossier</a:t>
            </a:r>
            <a:endParaRPr kumimoji="0" lang="en-US" sz="36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5" name="TextBox 4"/>
          <p:cNvSpPr txBox="1"/>
          <p:nvPr/>
        </p:nvSpPr>
        <p:spPr>
          <a:xfrm>
            <a:off x="3863206" y="3116535"/>
            <a:ext cx="7709201" cy="1538883"/>
          </a:xfrm>
          <a:prstGeom prst="rect">
            <a:avLst/>
          </a:prstGeom>
          <a:noFill/>
        </p:spPr>
        <p:txBody>
          <a:bodyPr wrap="square" lIns="0" tIns="0" rIns="0" bIns="0" rtlCol="0">
            <a:spAutoFit/>
          </a:bodyPr>
          <a:lstStyle/>
          <a:p>
            <a:r>
              <a:rPr lang="en-US" sz="2000" dirty="0">
                <a:solidFill>
                  <a:schemeClr val="bg1"/>
                </a:solidFill>
              </a:rPr>
              <a:t>Marcia Nahikian-Nelms, PhD, RDN,LD, FAND</a:t>
            </a:r>
            <a:br>
              <a:rPr lang="en-US" sz="2000" dirty="0">
                <a:solidFill>
                  <a:schemeClr val="bg1"/>
                </a:solidFill>
              </a:rPr>
            </a:br>
            <a:r>
              <a:rPr lang="en-US" sz="2000" dirty="0">
                <a:solidFill>
                  <a:schemeClr val="bg1"/>
                </a:solidFill>
              </a:rPr>
              <a:t>Clinical Professor</a:t>
            </a:r>
          </a:p>
          <a:p>
            <a:r>
              <a:rPr lang="en-US" sz="2000" dirty="0">
                <a:solidFill>
                  <a:schemeClr val="bg1"/>
                </a:solidFill>
              </a:rPr>
              <a:t>Director, Academic Affairs- School of Health and Rehabilitation Sciences</a:t>
            </a:r>
          </a:p>
          <a:p>
            <a:r>
              <a:rPr lang="en-US" sz="2000" dirty="0">
                <a:solidFill>
                  <a:schemeClr val="bg1"/>
                </a:solidFill>
              </a:rPr>
              <a:t>Director, Education Center for Faculty Advancement, Mentoring and Engagement (FAME)</a:t>
            </a:r>
          </a:p>
        </p:txBody>
      </p:sp>
      <p:sp>
        <p:nvSpPr>
          <p:cNvPr id="2" name="Text Placeholder 1"/>
          <p:cNvSpPr>
            <a:spLocks noGrp="1"/>
          </p:cNvSpPr>
          <p:nvPr>
            <p:ph type="body" sz="quarter" idx="10"/>
          </p:nvPr>
        </p:nvSpPr>
        <p:spPr/>
        <p:txBody>
          <a:bodyPr/>
          <a:lstStyle/>
          <a:p>
            <a:r>
              <a:rPr lang="en-US" dirty="0" smtClean="0"/>
              <a:t>Objectives</a:t>
            </a:r>
            <a:endParaRPr lang="en-US" dirty="0"/>
          </a:p>
        </p:txBody>
      </p:sp>
      <p:sp>
        <p:nvSpPr>
          <p:cNvPr id="6" name="Text Placeholder 5"/>
          <p:cNvSpPr>
            <a:spLocks noGrp="1"/>
          </p:cNvSpPr>
          <p:nvPr>
            <p:ph type="body" sz="quarter" idx="11"/>
          </p:nvPr>
        </p:nvSpPr>
        <p:spPr/>
        <p:txBody>
          <a:bodyPr/>
          <a:lstStyle/>
          <a:p>
            <a:pPr marL="457200">
              <a:spcBef>
                <a:spcPts val="0"/>
              </a:spcBef>
            </a:pPr>
            <a:r>
              <a:rPr lang="en-US" dirty="0">
                <a:solidFill>
                  <a:srgbClr val="000000"/>
                </a:solidFill>
                <a:latin typeface="Calibri Light"/>
                <a:ea typeface="Times New Roman" panose="02020603050405020304" pitchFamily="18" charset="0"/>
                <a:cs typeface="Times New Roman"/>
              </a:rPr>
              <a:t>After this workshop, participants should be able to</a:t>
            </a:r>
          </a:p>
        </p:txBody>
      </p:sp>
      <p:sp>
        <p:nvSpPr>
          <p:cNvPr id="7" name="Text Placeholder 6"/>
          <p:cNvSpPr>
            <a:spLocks noGrp="1"/>
          </p:cNvSpPr>
          <p:nvPr>
            <p:ph type="body" sz="quarter" idx="12"/>
          </p:nvPr>
        </p:nvSpPr>
        <p:spPr/>
        <p:txBody>
          <a:bodyPr/>
          <a:lstStyle/>
          <a:p>
            <a:pPr marR="0">
              <a:spcBef>
                <a:spcPts val="0"/>
              </a:spcBef>
              <a:spcAft>
                <a:spcPts val="0"/>
              </a:spcAft>
              <a:buFont typeface="Wingdings" panose="05000000000000000000" pitchFamily="2" charset="2"/>
              <a:buChar char="Ø"/>
            </a:pPr>
            <a:r>
              <a:rPr lang="en-US" dirty="0" smtClean="0">
                <a:solidFill>
                  <a:srgbClr val="000000"/>
                </a:solidFill>
                <a:latin typeface="Calibri Light"/>
                <a:ea typeface="Times New Roman" panose="02020603050405020304" pitchFamily="18" charset="0"/>
                <a:cs typeface="Times New Roman"/>
              </a:rPr>
              <a:t>Describe </a:t>
            </a:r>
            <a:r>
              <a:rPr lang="en-US" dirty="0">
                <a:solidFill>
                  <a:srgbClr val="000000"/>
                </a:solidFill>
                <a:latin typeface="Calibri Light"/>
                <a:ea typeface="Times New Roman" panose="02020603050405020304" pitchFamily="18" charset="0"/>
                <a:cs typeface="Times New Roman"/>
              </a:rPr>
              <a:t>the various elements of narratives for the OSU dossier</a:t>
            </a:r>
            <a:endParaRPr lang="en-US" dirty="0">
              <a:latin typeface="Calibri Light"/>
              <a:ea typeface="Calibri" panose="020F0502020204030204" pitchFamily="34" charset="0"/>
              <a:cs typeface="Times New Roman"/>
            </a:endParaRPr>
          </a:p>
          <a:p>
            <a:pPr>
              <a:spcBef>
                <a:spcPts val="0"/>
              </a:spcBef>
              <a:buFont typeface="Wingdings" panose="05000000000000000000" pitchFamily="2" charset="2"/>
              <a:buChar char="Ø"/>
            </a:pPr>
            <a:r>
              <a:rPr lang="en-US" dirty="0">
                <a:solidFill>
                  <a:srgbClr val="000000"/>
                </a:solidFill>
                <a:latin typeface="Calibri Light"/>
                <a:ea typeface="Times New Roman" panose="02020603050405020304" pitchFamily="18" charset="0"/>
                <a:cs typeface="Times New Roman"/>
              </a:rPr>
              <a:t>Describe the key elements of a strong biographical and teaching statement</a:t>
            </a:r>
            <a:endParaRPr lang="en-US" dirty="0">
              <a:latin typeface="Times New Roman"/>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Ø"/>
            </a:pPr>
            <a:r>
              <a:rPr lang="en-US" dirty="0">
                <a:solidFill>
                  <a:srgbClr val="000000"/>
                </a:solidFill>
                <a:latin typeface="Calibri Light"/>
                <a:ea typeface="Times New Roman" panose="02020603050405020304" pitchFamily="18" charset="0"/>
                <a:cs typeface="Times New Roman"/>
              </a:rPr>
              <a:t>Apply those same elements in composing research and service statements</a:t>
            </a:r>
          </a:p>
          <a:p>
            <a:pPr>
              <a:spcBef>
                <a:spcPts val="0"/>
              </a:spcBef>
              <a:buFont typeface="Wingdings" panose="05000000000000000000" pitchFamily="2" charset="2"/>
              <a:buChar char="Ø"/>
            </a:pPr>
            <a:r>
              <a:rPr lang="en-US" dirty="0">
                <a:solidFill>
                  <a:srgbClr val="000000"/>
                </a:solidFill>
                <a:latin typeface="Calibri Light"/>
                <a:ea typeface="Times New Roman" panose="02020603050405020304" pitchFamily="18" charset="0"/>
                <a:cs typeface="Times New Roman"/>
              </a:rPr>
              <a:t>Identify and draw upon additional resources to support development of teaching, research, and service statements</a:t>
            </a:r>
            <a:endParaRPr lang="en-US" dirty="0">
              <a:latin typeface="Calibri Light"/>
              <a:ea typeface="Calibri" panose="020F0502020204030204" pitchFamily="34" charset="0"/>
              <a:cs typeface="Times New Roman"/>
            </a:endParaRPr>
          </a:p>
          <a:p>
            <a:r>
              <a:rPr lang="en-US" dirty="0">
                <a:hlinkClick r:id="rId2"/>
              </a:rPr>
              <a:t>https://oaa.osu.edu/appointments-reappointments-promotion-and-tenure</a:t>
            </a:r>
            <a:endParaRPr lang="en-US" dirty="0"/>
          </a:p>
          <a:p>
            <a:endParaRPr lang="en-US" dirty="0"/>
          </a:p>
        </p:txBody>
      </p:sp>
    </p:spTree>
    <p:extLst>
      <p:ext uri="{BB962C8B-B14F-4D97-AF65-F5344CB8AC3E}">
        <p14:creationId xmlns:p14="http://schemas.microsoft.com/office/powerpoint/2010/main" val="2616139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Goals</a:t>
            </a:r>
            <a:endParaRPr lang="en-US" dirty="0"/>
          </a:p>
        </p:txBody>
      </p:sp>
      <p:sp>
        <p:nvSpPr>
          <p:cNvPr id="8" name="Text Placeholder 7"/>
          <p:cNvSpPr>
            <a:spLocks noGrp="1"/>
          </p:cNvSpPr>
          <p:nvPr>
            <p:ph type="body" sz="quarter" idx="12"/>
          </p:nvPr>
        </p:nvSpPr>
        <p:spPr>
          <a:xfrm>
            <a:off x="804863" y="1207363"/>
            <a:ext cx="11039475" cy="4863238"/>
          </a:xfrm>
        </p:spPr>
        <p:txBody>
          <a:bodyPr/>
          <a:lstStyle/>
          <a:p>
            <a:r>
              <a:rPr lang="en-US" sz="1800" dirty="0"/>
              <a:t>I strive to create an </a:t>
            </a:r>
            <a:r>
              <a:rPr lang="en-US" sz="1800" u="sng" dirty="0"/>
              <a:t>environment</a:t>
            </a:r>
            <a:r>
              <a:rPr lang="en-US" sz="1800" dirty="0"/>
              <a:t> that fosters respectful conversations that embrace and celebrate diversity where students can feel comfortable being their authentic selves and pushing their learning boundaries. I believe leveraging the diverse perspectives and experiences of the students in a course creates powerful and enlightening learning opportunities for all. I do this by modeling respect, posing questions that foster creativity and critical thinking, facilitating conversations that embrace diversity of perspectives, and providing positive reinforcement when students demonstrate desired behaviors</a:t>
            </a:r>
            <a:r>
              <a:rPr lang="en-US" sz="1800" dirty="0" smtClean="0"/>
              <a:t>.</a:t>
            </a:r>
          </a:p>
          <a:p>
            <a:r>
              <a:rPr lang="en-US" sz="1800" dirty="0" smtClean="0"/>
              <a:t> </a:t>
            </a:r>
            <a:r>
              <a:rPr lang="en-US" sz="1800" dirty="0"/>
              <a:t>I develop mechanisms for course content delivery that support student </a:t>
            </a:r>
            <a:r>
              <a:rPr lang="en-US" sz="1800" u="sng" dirty="0"/>
              <a:t>engagement</a:t>
            </a:r>
            <a:r>
              <a:rPr lang="en-US" sz="1800" dirty="0"/>
              <a:t>. I am enthusiastic and passionate about the material, and it is my goal to a inspire enthusiasm and passion for the material among my students. I integrate stimulating and clear audio visual aids and strive to use strategies that target all different learning styles. I share personal stories and a variety of examples for application of course content and encourage students to share their stories and thoughts as well. </a:t>
            </a:r>
            <a:endParaRPr lang="en-US" sz="1800" dirty="0" smtClean="0"/>
          </a:p>
          <a:p>
            <a:r>
              <a:rPr lang="en-US" sz="1800" dirty="0" smtClean="0"/>
              <a:t>Finally</a:t>
            </a:r>
            <a:r>
              <a:rPr lang="en-US" sz="1800" dirty="0"/>
              <a:t>, I seek to </a:t>
            </a:r>
            <a:r>
              <a:rPr lang="en-US" sz="1800" u="sng" dirty="0"/>
              <a:t>empower</a:t>
            </a:r>
            <a:r>
              <a:rPr lang="en-US" sz="1800" dirty="0"/>
              <a:t> students to be able to apply their learnings in real world contexts through practical assignments, fun and fair practical evaluation tactics, and a deep appreciation for the utility and benefit of integrating the course content into their personal and professional lives. </a:t>
            </a:r>
            <a:endParaRPr lang="en-US" sz="1800" dirty="0"/>
          </a:p>
        </p:txBody>
      </p:sp>
    </p:spTree>
    <p:extLst>
      <p:ext uri="{BB962C8B-B14F-4D97-AF65-F5344CB8AC3E}">
        <p14:creationId xmlns:p14="http://schemas.microsoft.com/office/powerpoint/2010/main" val="78640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9" name="Text Placeholder 8"/>
          <p:cNvSpPr>
            <a:spLocks noGrp="1"/>
          </p:cNvSpPr>
          <p:nvPr>
            <p:ph type="body" sz="quarter" idx="19"/>
          </p:nvPr>
        </p:nvSpPr>
        <p:spPr>
          <a:xfrm>
            <a:off x="5748338" y="1620837"/>
            <a:ext cx="6096000" cy="4531387"/>
          </a:xfrm>
        </p:spPr>
        <p:txBody>
          <a:bodyPr/>
          <a:lstStyle/>
          <a:p>
            <a:r>
              <a:rPr lang="en-US" sz="1400" dirty="0">
                <a:latin typeface="+mj-lt"/>
              </a:rPr>
              <a:t>Opportunities for collaboration between teacher and student or among students require intention and planning. In a traditional classroom, collaboration is facilitated by the physical proximity of instructors and students during class meetings. </a:t>
            </a:r>
            <a:endParaRPr lang="en-US" sz="1400" dirty="0" smtClean="0">
              <a:latin typeface="+mj-lt"/>
            </a:endParaRPr>
          </a:p>
          <a:p>
            <a:r>
              <a:rPr lang="en-US" sz="1400" dirty="0" smtClean="0">
                <a:latin typeface="+mj-lt"/>
              </a:rPr>
              <a:t>Relationship </a:t>
            </a:r>
            <a:r>
              <a:rPr lang="en-US" sz="1400" dirty="0">
                <a:latin typeface="+mj-lt"/>
              </a:rPr>
              <a:t>building takes intentional effort, whether in the traditional classroom environment or the online learning space. With Doctor of Physical Therapy (DPT) students, I can learn their individual strengths and opportunities for growth, which allows for personalization of their educational experience. Specifically, when teaching pediatrics curriculum, identifying students who are confident in pediatrics and those who are intimidated by working with children allows me to provide the level of support that fits a student’s readiness for new challenges. Relationship building can be a challenge in the online space. I face this challenge by personalizing interactions with students: using video announcements and providing individualized </a:t>
            </a:r>
            <a:r>
              <a:rPr lang="en-US" sz="1400" dirty="0" smtClean="0">
                <a:latin typeface="+mj-lt"/>
              </a:rPr>
              <a:t>feedback</a:t>
            </a:r>
          </a:p>
          <a:p>
            <a:pPr marL="0" indent="0">
              <a:buNone/>
            </a:pPr>
            <a:endParaRPr lang="en-US" sz="1400" dirty="0" smtClean="0">
              <a:latin typeface="+mj-lt"/>
            </a:endParaRPr>
          </a:p>
          <a:p>
            <a:pPr>
              <a:lnSpc>
                <a:spcPct val="100000"/>
              </a:lnSpc>
              <a:spcBef>
                <a:spcPts val="0"/>
              </a:spcBef>
            </a:pPr>
            <a:r>
              <a:rPr lang="en-US" sz="1400" dirty="0" smtClean="0">
                <a:latin typeface="+mj-lt"/>
              </a:rPr>
              <a:t>For undergraduate students, I realized from survey responses that students were stuck in a pattern of rote memorization, with little application of their knowledge more broadly. I developed a metacognitive learning module for students to specifically connect course objectives and learning activities to Bloom’s taxonomy. I provided tangible strategies for students to consider how to </a:t>
            </a:r>
            <a:r>
              <a:rPr lang="en-US" sz="1400" i="1" dirty="0" smtClean="0">
                <a:latin typeface="+mj-lt"/>
              </a:rPr>
              <a:t>learn</a:t>
            </a:r>
            <a:r>
              <a:rPr lang="en-US" sz="1400" dirty="0" smtClean="0">
                <a:latin typeface="+mj-lt"/>
              </a:rPr>
              <a:t> rather than just </a:t>
            </a:r>
            <a:r>
              <a:rPr lang="en-US" sz="1400" i="1" dirty="0" smtClean="0">
                <a:latin typeface="+mj-lt"/>
              </a:rPr>
              <a:t>study</a:t>
            </a:r>
            <a:r>
              <a:rPr lang="en-US" dirty="0" smtClean="0"/>
              <a:t>. </a:t>
            </a:r>
            <a:endParaRPr lang="en-US" sz="1400" dirty="0" smtClean="0">
              <a:latin typeface="+mj-lt"/>
            </a:endParaRPr>
          </a:p>
          <a:p>
            <a:endParaRPr lang="en-US" sz="1400" dirty="0">
              <a:latin typeface="+mn-lt"/>
            </a:endParaRPr>
          </a:p>
        </p:txBody>
      </p:sp>
      <p:sp>
        <p:nvSpPr>
          <p:cNvPr id="4" name="Title 3">
            <a:extLst>
              <a:ext uri="{FF2B5EF4-FFF2-40B4-BE49-F238E27FC236}">
                <a16:creationId xmlns:a16="http://schemas.microsoft.com/office/drawing/2014/main" id="{5F0A0D98-7566-42D0-8AF6-555F6DE70B46}"/>
              </a:ext>
            </a:extLst>
          </p:cNvPr>
          <p:cNvSpPr>
            <a:spLocks noGrp="1"/>
          </p:cNvSpPr>
          <p:nvPr>
            <p:ph type="title" idx="4294967295"/>
          </p:nvPr>
        </p:nvSpPr>
        <p:spPr>
          <a:xfrm>
            <a:off x="639192" y="62145"/>
            <a:ext cx="11552808" cy="695094"/>
          </a:xfrm>
          <a:prstGeom prst="rect">
            <a:avLst/>
          </a:prstGeom>
        </p:spPr>
        <p:txBody>
          <a:bodyPr vert="horz" lIns="91440" tIns="45720" rIns="91440" bIns="45720" rtlCol="0" anchor="t">
            <a:noAutofit/>
          </a:bodyPr>
          <a:lstStyle/>
          <a:p>
            <a:r>
              <a:rPr lang="en-US" sz="3200" b="1" dirty="0">
                <a:solidFill>
                  <a:srgbClr val="C00000"/>
                </a:solidFill>
                <a:latin typeface="Arial" panose="020B0604020202020204" pitchFamily="34" charset="0"/>
                <a:ea typeface="+mj-lt"/>
                <a:cs typeface="Arial" panose="020B0604020202020204" pitchFamily="34" charset="0"/>
              </a:rPr>
              <a:t>Teaching Statements: Strategies</a:t>
            </a:r>
            <a:br>
              <a:rPr lang="en-US" sz="3200" b="1" dirty="0">
                <a:solidFill>
                  <a:srgbClr val="C00000"/>
                </a:solidFill>
                <a:latin typeface="Arial" panose="020B0604020202020204" pitchFamily="34" charset="0"/>
                <a:ea typeface="+mj-lt"/>
                <a:cs typeface="Arial" panose="020B0604020202020204" pitchFamily="34" charset="0"/>
              </a:rPr>
            </a:br>
            <a:r>
              <a:rPr lang="en-US" sz="3200" dirty="0">
                <a:latin typeface="Calibri Light"/>
                <a:ea typeface="+mj-lt"/>
                <a:cs typeface="+mj-lt"/>
              </a:rPr>
              <a:t/>
            </a:r>
            <a:br>
              <a:rPr lang="en-US" sz="3200" dirty="0">
                <a:latin typeface="Calibri Light"/>
                <a:ea typeface="+mj-lt"/>
                <a:cs typeface="+mj-lt"/>
              </a:rPr>
            </a:br>
            <a:r>
              <a:rPr lang="en-US" sz="3200" dirty="0">
                <a:latin typeface="Calibri Light"/>
                <a:ea typeface="+mj-lt"/>
                <a:cs typeface="+mj-lt"/>
              </a:rPr>
              <a:t/>
            </a:r>
            <a:br>
              <a:rPr lang="en-US" sz="3200" dirty="0">
                <a:latin typeface="Calibri Light"/>
                <a:ea typeface="+mj-lt"/>
                <a:cs typeface="+mj-lt"/>
              </a:rPr>
            </a:br>
            <a:r>
              <a:rPr lang="en-US" sz="3200" dirty="0" smtClean="0">
                <a:latin typeface="Calibri Light"/>
                <a:ea typeface="+mj-lt"/>
                <a:cs typeface="+mj-lt"/>
              </a:rPr>
              <a:t/>
            </a:r>
            <a:br>
              <a:rPr lang="en-US" sz="3200" dirty="0" smtClean="0">
                <a:latin typeface="Calibri Light"/>
                <a:ea typeface="+mj-lt"/>
                <a:cs typeface="+mj-lt"/>
              </a:rPr>
            </a:br>
            <a:r>
              <a:rPr lang="en-US" sz="3200" dirty="0" smtClean="0">
                <a:latin typeface="Calibri Light"/>
                <a:ea typeface="+mj-lt"/>
                <a:cs typeface="+mj-lt"/>
              </a:rPr>
              <a:t/>
            </a:r>
            <a:br>
              <a:rPr lang="en-US" sz="3200" dirty="0" smtClean="0">
                <a:latin typeface="Calibri Light"/>
                <a:ea typeface="+mj-lt"/>
                <a:cs typeface="+mj-lt"/>
              </a:rPr>
            </a:br>
            <a:r>
              <a:rPr lang="en-US" sz="3200" dirty="0">
                <a:latin typeface="Calibri Light"/>
                <a:ea typeface="+mj-lt"/>
                <a:cs typeface="+mj-lt"/>
              </a:rPr>
              <a:t/>
            </a:r>
            <a:br>
              <a:rPr lang="en-US" sz="3200" dirty="0">
                <a:latin typeface="Calibri Light"/>
                <a:ea typeface="+mj-lt"/>
                <a:cs typeface="+mj-lt"/>
              </a:rPr>
            </a:br>
            <a:endParaRPr lang="en-US" sz="3200" dirty="0">
              <a:latin typeface="Calibri Light"/>
              <a:cs typeface="Arial"/>
            </a:endParaRPr>
          </a:p>
        </p:txBody>
      </p:sp>
      <p:sp>
        <p:nvSpPr>
          <p:cNvPr id="7" name="Slide Number Placeholder 6"/>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
        <p:nvSpPr>
          <p:cNvPr id="2" name="TextBox 1">
            <a:extLst>
              <a:ext uri="{FF2B5EF4-FFF2-40B4-BE49-F238E27FC236}">
                <a16:creationId xmlns:a16="http://schemas.microsoft.com/office/drawing/2014/main" id="{2FF28B8C-1FA3-46E5-829B-8344676EA542}"/>
              </a:ext>
            </a:extLst>
          </p:cNvPr>
          <p:cNvSpPr txBox="1"/>
          <p:nvPr/>
        </p:nvSpPr>
        <p:spPr>
          <a:xfrm>
            <a:off x="94741" y="1496784"/>
            <a:ext cx="5480436"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Arial"/>
            </a:endParaRPr>
          </a:p>
          <a:p>
            <a:pPr marL="285750" indent="-285750">
              <a:buFont typeface="Arial"/>
              <a:buChar char="•"/>
            </a:pPr>
            <a:r>
              <a:rPr lang="en-US" sz="2000" dirty="0">
                <a:latin typeface="Calibri Light"/>
                <a:cs typeface="Arial"/>
              </a:rPr>
              <a:t>Show how your values and beliefs translate into practice</a:t>
            </a:r>
          </a:p>
          <a:p>
            <a:endParaRPr lang="en-US" sz="2000" dirty="0">
              <a:latin typeface="Calibri Light"/>
              <a:cs typeface="Arial"/>
            </a:endParaRPr>
          </a:p>
          <a:p>
            <a:pPr marL="342900" indent="-342900">
              <a:buFont typeface="Arial"/>
              <a:buChar char="•"/>
            </a:pPr>
            <a:r>
              <a:rPr lang="en-US" sz="2000" dirty="0">
                <a:latin typeface="Calibri Light"/>
                <a:cs typeface="Calibri Light"/>
              </a:rPr>
              <a:t>Identify how your strategies are tied to goals: What do you want students to learn? Why? How do your strategies align with goals and outcomes?</a:t>
            </a:r>
            <a:endParaRPr lang="en-US" sz="2000" dirty="0">
              <a:latin typeface="Arial"/>
              <a:cs typeface="Arial"/>
            </a:endParaRPr>
          </a:p>
          <a:p>
            <a:pPr marL="285750" indent="-285750">
              <a:buFont typeface="Arial"/>
              <a:buChar char="•"/>
            </a:pPr>
            <a:endParaRPr lang="en-US" sz="2000" dirty="0">
              <a:latin typeface="Calibri Light"/>
              <a:cs typeface="Calibri Light"/>
            </a:endParaRPr>
          </a:p>
          <a:p>
            <a:pPr marL="285750" indent="-285750">
              <a:buFont typeface="Arial,Sans-Serif"/>
              <a:buChar char="•"/>
            </a:pPr>
            <a:r>
              <a:rPr lang="en-US" sz="2000" dirty="0">
                <a:latin typeface="Calibri Light"/>
                <a:cs typeface="Calibri Light"/>
              </a:rPr>
              <a:t>Connect your values and beliefs to key concepts in the literature on teaching and learning, e.g.,</a:t>
            </a:r>
            <a:endParaRPr lang="en-US" sz="2000" dirty="0">
              <a:ea typeface="+mn-lt"/>
              <a:cs typeface="+mn-lt"/>
            </a:endParaRPr>
          </a:p>
          <a:p>
            <a:pPr marL="742950" lvl="1" indent="-285750">
              <a:buFont typeface="Arial,Sans-Serif"/>
              <a:buChar char="•"/>
            </a:pPr>
            <a:r>
              <a:rPr lang="en-US" sz="2000" dirty="0">
                <a:latin typeface="Calibri Light"/>
                <a:cs typeface="Calibri Light"/>
              </a:rPr>
              <a:t>Actively engage learners</a:t>
            </a:r>
            <a:endParaRPr lang="en-US" sz="2000" dirty="0">
              <a:ea typeface="+mn-lt"/>
              <a:cs typeface="+mn-lt"/>
            </a:endParaRPr>
          </a:p>
          <a:p>
            <a:pPr marL="742950" lvl="1" indent="-285750">
              <a:buFont typeface="Arial,Sans-Serif"/>
              <a:buChar char="•"/>
            </a:pPr>
            <a:r>
              <a:rPr lang="en-US" sz="2000" dirty="0">
                <a:latin typeface="Calibri Light"/>
                <a:cs typeface="Calibri Light"/>
              </a:rPr>
              <a:t>Align content, assessment, and learning objectives</a:t>
            </a:r>
            <a:endParaRPr lang="en-US" sz="2000" dirty="0">
              <a:ea typeface="+mn-lt"/>
              <a:cs typeface="+mn-lt"/>
            </a:endParaRPr>
          </a:p>
          <a:p>
            <a:pPr marL="742950" lvl="1" indent="-285750">
              <a:buFont typeface="Arial,Sans-Serif"/>
              <a:buChar char="•"/>
            </a:pPr>
            <a:r>
              <a:rPr lang="en-US" sz="2000" dirty="0">
                <a:latin typeface="Calibri Light"/>
                <a:cs typeface="Calibri Light"/>
              </a:rPr>
              <a:t>Employ relevant high-impact practices</a:t>
            </a:r>
            <a:endParaRPr lang="en-US" dirty="0"/>
          </a:p>
          <a:p>
            <a:pPr marL="285750" indent="-285750">
              <a:buFont typeface="Arial"/>
              <a:buChar char="•"/>
            </a:pPr>
            <a:endParaRPr lang="en-US" sz="2000" dirty="0">
              <a:latin typeface="Calibri Light"/>
              <a:cs typeface="Arial"/>
            </a:endParaRPr>
          </a:p>
          <a:p>
            <a:endParaRPr lang="en-US" sz="2000" dirty="0">
              <a:latin typeface="Calibri Light"/>
              <a:cs typeface="Calibri Light"/>
            </a:endParaRPr>
          </a:p>
        </p:txBody>
      </p:sp>
      <p:pic>
        <p:nvPicPr>
          <p:cNvPr id="5" name="Picture 6" descr="A picture containing application&#10;&#10;Description automatically generated">
            <a:extLst>
              <a:ext uri="{FF2B5EF4-FFF2-40B4-BE49-F238E27FC236}">
                <a16:creationId xmlns:a16="http://schemas.microsoft.com/office/drawing/2014/main" id="{EC9DDEBE-F06C-4E38-92F8-53EA06EDF815}"/>
              </a:ext>
            </a:extLst>
          </p:cNvPr>
          <p:cNvPicPr>
            <a:picLocks noChangeAspect="1"/>
          </p:cNvPicPr>
          <p:nvPr/>
        </p:nvPicPr>
        <p:blipFill>
          <a:blip r:embed="rId2"/>
          <a:stretch>
            <a:fillRect/>
          </a:stretch>
        </p:blipFill>
        <p:spPr>
          <a:xfrm>
            <a:off x="94741" y="509602"/>
            <a:ext cx="5712245" cy="1040275"/>
          </a:xfrm>
          <a:prstGeom prst="rect">
            <a:avLst/>
          </a:prstGeom>
          <a:solidFill>
            <a:srgbClr val="C00000"/>
          </a:solidFill>
        </p:spPr>
      </p:pic>
    </p:spTree>
    <p:extLst>
      <p:ext uri="{BB962C8B-B14F-4D97-AF65-F5344CB8AC3E}">
        <p14:creationId xmlns:p14="http://schemas.microsoft.com/office/powerpoint/2010/main" val="1372014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9"/>
          </p:nvPr>
        </p:nvSpPr>
        <p:spPr>
          <a:xfrm>
            <a:off x="5903650" y="2120070"/>
            <a:ext cx="5940688" cy="3398079"/>
          </a:xfrm>
        </p:spPr>
        <p:txBody>
          <a:bodyPr/>
          <a:lstStyle/>
          <a:p>
            <a:r>
              <a:rPr lang="en-US" sz="1600" dirty="0">
                <a:latin typeface="+mj-lt"/>
              </a:rPr>
              <a:t>Whether in the clinic or the classroom, I empower others to be the experts in their own learning. I provide consultation to facilitate collaboration and more complex thinking in the learning process. I use evidence produced by students to evaluate my effectiveness toward these goals. A recent student provided this feedback: </a:t>
            </a:r>
            <a:r>
              <a:rPr lang="en-US" sz="1600" dirty="0" smtClean="0">
                <a:latin typeface="+mj-lt"/>
              </a:rPr>
              <a:t>“Dr. XX </a:t>
            </a:r>
            <a:r>
              <a:rPr lang="en-US" sz="1600" dirty="0">
                <a:latin typeface="+mj-lt"/>
              </a:rPr>
              <a:t>always provided an atmosphere conducive of learning.” All students should feel this way in my classroom.</a:t>
            </a:r>
            <a:endParaRPr lang="en-US" sz="1600" dirty="0">
              <a:latin typeface="+mj-lt"/>
            </a:endParaRPr>
          </a:p>
        </p:txBody>
      </p:sp>
      <p:sp>
        <p:nvSpPr>
          <p:cNvPr id="4" name="Title 3">
            <a:extLst>
              <a:ext uri="{FF2B5EF4-FFF2-40B4-BE49-F238E27FC236}">
                <a16:creationId xmlns:a16="http://schemas.microsoft.com/office/drawing/2014/main" id="{5F0A0D98-7566-42D0-8AF6-555F6DE70B46}"/>
              </a:ext>
            </a:extLst>
          </p:cNvPr>
          <p:cNvSpPr>
            <a:spLocks noGrp="1"/>
          </p:cNvSpPr>
          <p:nvPr>
            <p:ph type="title" idx="4294967295"/>
          </p:nvPr>
        </p:nvSpPr>
        <p:spPr>
          <a:xfrm>
            <a:off x="661340" y="177698"/>
            <a:ext cx="11530660" cy="628752"/>
          </a:xfrm>
          <a:prstGeom prst="rect">
            <a:avLst/>
          </a:prstGeom>
        </p:spPr>
        <p:txBody>
          <a:bodyPr vert="horz" lIns="91440" tIns="45720" rIns="91440" bIns="45720" rtlCol="0" anchor="t">
            <a:noAutofit/>
          </a:bodyPr>
          <a:lstStyle/>
          <a:p>
            <a:r>
              <a:rPr lang="en-US" sz="3200" b="1" dirty="0">
                <a:solidFill>
                  <a:srgbClr val="C00000"/>
                </a:solidFill>
                <a:latin typeface="Arial" panose="020B0604020202020204" pitchFamily="34" charset="0"/>
                <a:ea typeface="+mj-lt"/>
                <a:cs typeface="Arial" panose="020B0604020202020204" pitchFamily="34" charset="0"/>
              </a:rPr>
              <a:t>Teaching Statements: Impact</a:t>
            </a:r>
            <a:r>
              <a:rPr lang="en-US" sz="3200" dirty="0">
                <a:latin typeface="Calibri Light"/>
                <a:ea typeface="+mj-lt"/>
                <a:cs typeface="+mj-lt"/>
              </a:rPr>
              <a:t/>
            </a:r>
            <a:br>
              <a:rPr lang="en-US" sz="3200" dirty="0">
                <a:latin typeface="Calibri Light"/>
                <a:ea typeface="+mj-lt"/>
                <a:cs typeface="+mj-lt"/>
              </a:rPr>
            </a:br>
            <a:r>
              <a:rPr lang="en-US" sz="3200" dirty="0">
                <a:latin typeface="Calibri Light"/>
                <a:ea typeface="+mj-lt"/>
                <a:cs typeface="+mj-lt"/>
              </a:rPr>
              <a:t/>
            </a:r>
            <a:br>
              <a:rPr lang="en-US" sz="3200" dirty="0">
                <a:latin typeface="Calibri Light"/>
                <a:ea typeface="+mj-lt"/>
                <a:cs typeface="+mj-lt"/>
              </a:rPr>
            </a:br>
            <a:endParaRPr lang="en-US" sz="3200" dirty="0">
              <a:latin typeface="Calibri Light"/>
              <a:cs typeface="Arial"/>
            </a:endParaRPr>
          </a:p>
        </p:txBody>
      </p:sp>
      <p:sp>
        <p:nvSpPr>
          <p:cNvPr id="10" name="Slide Number Placeholder 9"/>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
        <p:nvSpPr>
          <p:cNvPr id="2" name="TextBox 1">
            <a:extLst>
              <a:ext uri="{FF2B5EF4-FFF2-40B4-BE49-F238E27FC236}">
                <a16:creationId xmlns:a16="http://schemas.microsoft.com/office/drawing/2014/main" id="{2FF28B8C-1FA3-46E5-829B-8344676EA542}"/>
              </a:ext>
            </a:extLst>
          </p:cNvPr>
          <p:cNvSpPr txBox="1"/>
          <p:nvPr/>
        </p:nvSpPr>
        <p:spPr>
          <a:xfrm>
            <a:off x="2080352" y="3203060"/>
            <a:ext cx="8163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Arial"/>
            </a:endParaRPr>
          </a:p>
        </p:txBody>
      </p:sp>
      <p:pic>
        <p:nvPicPr>
          <p:cNvPr id="5" name="Picture 6" descr="A picture containing graphical user interface&#10;&#10;Description automatically generated">
            <a:extLst>
              <a:ext uri="{FF2B5EF4-FFF2-40B4-BE49-F238E27FC236}">
                <a16:creationId xmlns:a16="http://schemas.microsoft.com/office/drawing/2014/main" id="{80CDBB59-3759-4ED5-B8B1-2D327CC9FE7C}"/>
              </a:ext>
            </a:extLst>
          </p:cNvPr>
          <p:cNvPicPr>
            <a:picLocks noChangeAspect="1"/>
          </p:cNvPicPr>
          <p:nvPr/>
        </p:nvPicPr>
        <p:blipFill>
          <a:blip r:embed="rId2"/>
          <a:stretch>
            <a:fillRect/>
          </a:stretch>
        </p:blipFill>
        <p:spPr>
          <a:xfrm>
            <a:off x="-435005" y="607671"/>
            <a:ext cx="7329390" cy="1281769"/>
          </a:xfrm>
          <a:prstGeom prst="rect">
            <a:avLst/>
          </a:prstGeom>
        </p:spPr>
      </p:pic>
      <p:sp>
        <p:nvSpPr>
          <p:cNvPr id="3" name="TextBox 2">
            <a:extLst>
              <a:ext uri="{FF2B5EF4-FFF2-40B4-BE49-F238E27FC236}">
                <a16:creationId xmlns:a16="http://schemas.microsoft.com/office/drawing/2014/main" id="{185C4839-7117-4C39-89D8-F4BF53D3AEFE}"/>
              </a:ext>
            </a:extLst>
          </p:cNvPr>
          <p:cNvSpPr txBox="1"/>
          <p:nvPr/>
        </p:nvSpPr>
        <p:spPr>
          <a:xfrm>
            <a:off x="661339" y="1789770"/>
            <a:ext cx="412372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alibri Light"/>
              <a:cs typeface="Calibri Light"/>
            </a:endParaRPr>
          </a:p>
          <a:p>
            <a:pPr marL="285750" indent="-285750">
              <a:buFont typeface="Arial,Sans-Serif"/>
              <a:buChar char="•"/>
            </a:pPr>
            <a:r>
              <a:rPr lang="en-US" sz="2000" dirty="0">
                <a:latin typeface="Calibri Light"/>
                <a:ea typeface="+mn-lt"/>
                <a:cs typeface="Calibri Light"/>
              </a:rPr>
              <a:t>Consider impact across all domains of significant learning* (k</a:t>
            </a:r>
            <a:r>
              <a:rPr lang="en-US" sz="2000" dirty="0">
                <a:latin typeface="Calibri Light"/>
                <a:ea typeface="+mn-lt"/>
                <a:cs typeface="+mn-lt"/>
              </a:rPr>
              <a:t>nowledge, application, integration, human dimension, caring, and learning to learn</a:t>
            </a:r>
            <a:r>
              <a:rPr lang="en-US" sz="2000" dirty="0">
                <a:latin typeface="Calibri Light"/>
                <a:ea typeface="+mn-lt"/>
                <a:cs typeface="Calibri Light"/>
              </a:rPr>
              <a:t>)</a:t>
            </a:r>
          </a:p>
          <a:p>
            <a:endParaRPr lang="en-US" sz="2000" dirty="0">
              <a:latin typeface="Calibri Light"/>
              <a:ea typeface="+mn-lt"/>
              <a:cs typeface="Calibri Light"/>
            </a:endParaRPr>
          </a:p>
          <a:p>
            <a:pPr marL="285750" indent="-285750">
              <a:buFont typeface="Arial,Sans-Serif"/>
              <a:buChar char="•"/>
            </a:pPr>
            <a:r>
              <a:rPr lang="en-US" sz="2000" dirty="0">
                <a:latin typeface="Calibri Light"/>
                <a:ea typeface="+mn-lt"/>
                <a:cs typeface="Calibri Light"/>
              </a:rPr>
              <a:t>Ask yourself not only what difference you have made or hope to make but also how you will </a:t>
            </a:r>
            <a:r>
              <a:rPr lang="en-US" sz="2000" i="1" dirty="0">
                <a:latin typeface="Calibri Light"/>
                <a:ea typeface="+mn-lt"/>
                <a:cs typeface="Calibri Light"/>
              </a:rPr>
              <a:t>know</a:t>
            </a:r>
            <a:r>
              <a:rPr lang="en-US" sz="2000" dirty="0">
                <a:latin typeface="Calibri Light"/>
                <a:ea typeface="+mn-lt"/>
                <a:cs typeface="Calibri Light"/>
              </a:rPr>
              <a:t> that you've made that difference, had that impact</a:t>
            </a:r>
          </a:p>
          <a:p>
            <a:endParaRPr lang="en-US" sz="2000" dirty="0">
              <a:latin typeface="Calibri Light"/>
              <a:ea typeface="+mn-lt"/>
              <a:cs typeface="Calibri Light"/>
            </a:endParaRPr>
          </a:p>
          <a:p>
            <a:pPr marL="285750" indent="-285750">
              <a:buFont typeface="Arial,Sans-Serif"/>
              <a:buChar char="•"/>
            </a:pPr>
            <a:r>
              <a:rPr lang="en-US" sz="2000" dirty="0">
                <a:latin typeface="Calibri Light"/>
                <a:ea typeface="+mn-lt"/>
                <a:cs typeface="Calibri Light"/>
              </a:rPr>
              <a:t>Identify the methods you use to measure and evaluate impact</a:t>
            </a:r>
          </a:p>
        </p:txBody>
      </p:sp>
      <p:sp>
        <p:nvSpPr>
          <p:cNvPr id="7" name="TextBox 6">
            <a:extLst>
              <a:ext uri="{FF2B5EF4-FFF2-40B4-BE49-F238E27FC236}">
                <a16:creationId xmlns:a16="http://schemas.microsoft.com/office/drawing/2014/main" id="{96AB0091-D412-8047-A9E9-50E1EDC1F634}"/>
              </a:ext>
            </a:extLst>
          </p:cNvPr>
          <p:cNvSpPr txBox="1"/>
          <p:nvPr/>
        </p:nvSpPr>
        <p:spPr>
          <a:xfrm>
            <a:off x="8504808" y="5628443"/>
            <a:ext cx="3338848" cy="1231106"/>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*Fink LD. </a:t>
            </a:r>
            <a:r>
              <a:rPr lang="en-US" sz="1400" i="1" dirty="0">
                <a:latin typeface="Calibri Light" panose="020F0302020204030204" pitchFamily="34" charset="0"/>
                <a:cs typeface="Calibri Light" panose="020F0302020204030204" pitchFamily="34" charset="0"/>
              </a:rPr>
              <a:t>Creating Significant Learning Experiences: An Integrated Approach to Designing College Courses</a:t>
            </a:r>
            <a:r>
              <a:rPr lang="en-US" sz="1400" dirty="0">
                <a:latin typeface="Calibri Light" panose="020F0302020204030204" pitchFamily="34" charset="0"/>
                <a:cs typeface="Calibri Light" panose="020F0302020204030204" pitchFamily="34" charset="0"/>
              </a:rPr>
              <a:t>. Jossey Bass; 2013.</a:t>
            </a:r>
          </a:p>
          <a:p>
            <a:endParaRPr lang="en-US" dirty="0"/>
          </a:p>
        </p:txBody>
      </p:sp>
    </p:spTree>
    <p:extLst>
      <p:ext uri="{BB962C8B-B14F-4D97-AF65-F5344CB8AC3E}">
        <p14:creationId xmlns:p14="http://schemas.microsoft.com/office/powerpoint/2010/main" val="437882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A0D98-7566-42D0-8AF6-555F6DE70B46}"/>
              </a:ext>
            </a:extLst>
          </p:cNvPr>
          <p:cNvSpPr>
            <a:spLocks noGrp="1"/>
          </p:cNvSpPr>
          <p:nvPr>
            <p:ph type="title" idx="4294967295"/>
          </p:nvPr>
        </p:nvSpPr>
        <p:spPr>
          <a:xfrm>
            <a:off x="781182" y="103373"/>
            <a:ext cx="11450741" cy="443275"/>
          </a:xfrm>
          <a:prstGeom prst="rect">
            <a:avLst/>
          </a:prstGeom>
        </p:spPr>
        <p:txBody>
          <a:bodyPr vert="horz" lIns="91440" tIns="45720" rIns="91440" bIns="45720" rtlCol="0" anchor="t">
            <a:noAutofit/>
          </a:bodyPr>
          <a:lstStyle/>
          <a:p>
            <a:r>
              <a:rPr lang="en-US" sz="3200" b="1" dirty="0" smtClean="0">
                <a:solidFill>
                  <a:srgbClr val="C00000"/>
                </a:solidFill>
                <a:latin typeface="Arial" panose="020B0604020202020204" pitchFamily="34" charset="0"/>
                <a:ea typeface="+mj-lt"/>
                <a:cs typeface="Arial" panose="020B0604020202020204" pitchFamily="34" charset="0"/>
              </a:rPr>
              <a:t>Teaching Statements: Future Goals</a:t>
            </a:r>
            <a:r>
              <a:rPr lang="en-US" sz="3200" dirty="0" smtClean="0">
                <a:latin typeface="Calibri Light"/>
                <a:ea typeface="+mj-lt"/>
                <a:cs typeface="+mj-lt"/>
              </a:rPr>
              <a:t/>
            </a:r>
            <a:br>
              <a:rPr lang="en-US" sz="3200" dirty="0" smtClean="0">
                <a:latin typeface="Calibri Light"/>
                <a:ea typeface="+mj-lt"/>
                <a:cs typeface="+mj-lt"/>
              </a:rPr>
            </a:br>
            <a:r>
              <a:rPr lang="en-US" sz="3200" dirty="0" smtClean="0">
                <a:latin typeface="Calibri Light"/>
                <a:ea typeface="+mj-lt"/>
                <a:cs typeface="+mj-lt"/>
              </a:rPr>
              <a:t/>
            </a:r>
            <a:br>
              <a:rPr lang="en-US" sz="3200" dirty="0" smtClean="0">
                <a:latin typeface="Calibri Light"/>
                <a:ea typeface="+mj-lt"/>
                <a:cs typeface="+mj-lt"/>
              </a:rPr>
            </a:br>
            <a:r>
              <a:rPr lang="en-US" sz="3200" dirty="0" smtClean="0">
                <a:latin typeface="Calibri Light"/>
                <a:ea typeface="+mj-lt"/>
                <a:cs typeface="+mj-lt"/>
              </a:rPr>
              <a:t/>
            </a:r>
            <a:br>
              <a:rPr lang="en-US" sz="3200" dirty="0" smtClean="0">
                <a:latin typeface="Calibri Light"/>
                <a:ea typeface="+mj-lt"/>
                <a:cs typeface="+mj-lt"/>
              </a:rPr>
            </a:br>
            <a:r>
              <a:rPr lang="en-US" sz="3200" dirty="0" smtClean="0">
                <a:latin typeface="Calibri Light"/>
                <a:ea typeface="+mj-lt"/>
                <a:cs typeface="+mj-lt"/>
              </a:rPr>
              <a:t>					</a:t>
            </a:r>
            <a:endParaRPr lang="en-US" sz="3200" dirty="0">
              <a:latin typeface="Calibri Light"/>
              <a:cs typeface="Arial"/>
            </a:endParaRPr>
          </a:p>
        </p:txBody>
      </p:sp>
      <p:sp>
        <p:nvSpPr>
          <p:cNvPr id="10" name="Slide Number Placeholder 9"/>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  </a:t>
            </a:r>
            <a:r>
              <a:rPr lang="en-US" dirty="0">
                <a:solidFill>
                  <a:schemeClr val="accent1"/>
                </a:solidFill>
              </a:rPr>
              <a:t>|</a:t>
            </a:r>
          </a:p>
        </p:txBody>
      </p:sp>
      <p:sp>
        <p:nvSpPr>
          <p:cNvPr id="2" name="TextBox 1">
            <a:extLst>
              <a:ext uri="{FF2B5EF4-FFF2-40B4-BE49-F238E27FC236}">
                <a16:creationId xmlns:a16="http://schemas.microsoft.com/office/drawing/2014/main" id="{2FF28B8C-1FA3-46E5-829B-8344676EA542}"/>
              </a:ext>
            </a:extLst>
          </p:cNvPr>
          <p:cNvSpPr txBox="1"/>
          <p:nvPr/>
        </p:nvSpPr>
        <p:spPr>
          <a:xfrm>
            <a:off x="2080352" y="3203060"/>
            <a:ext cx="8163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Arial"/>
            </a:endParaRPr>
          </a:p>
        </p:txBody>
      </p:sp>
      <p:pic>
        <p:nvPicPr>
          <p:cNvPr id="3" name="Picture 6" descr="A picture containing text&#10;&#10;Description automatically generated">
            <a:extLst>
              <a:ext uri="{FF2B5EF4-FFF2-40B4-BE49-F238E27FC236}">
                <a16:creationId xmlns:a16="http://schemas.microsoft.com/office/drawing/2014/main" id="{C7937E4B-9A52-4E0D-9FF5-EE23EF88A055}"/>
              </a:ext>
            </a:extLst>
          </p:cNvPr>
          <p:cNvPicPr>
            <a:picLocks noChangeAspect="1"/>
          </p:cNvPicPr>
          <p:nvPr/>
        </p:nvPicPr>
        <p:blipFill>
          <a:blip r:embed="rId2"/>
          <a:stretch>
            <a:fillRect/>
          </a:stretch>
        </p:blipFill>
        <p:spPr>
          <a:xfrm>
            <a:off x="0" y="521065"/>
            <a:ext cx="5632855" cy="867664"/>
          </a:xfrm>
          <a:prstGeom prst="rect">
            <a:avLst/>
          </a:prstGeom>
        </p:spPr>
      </p:pic>
      <p:sp>
        <p:nvSpPr>
          <p:cNvPr id="5" name="TextBox 4">
            <a:extLst>
              <a:ext uri="{FF2B5EF4-FFF2-40B4-BE49-F238E27FC236}">
                <a16:creationId xmlns:a16="http://schemas.microsoft.com/office/drawing/2014/main" id="{68B01499-86A4-4F93-B9B9-5771684B822B}"/>
              </a:ext>
            </a:extLst>
          </p:cNvPr>
          <p:cNvSpPr txBox="1"/>
          <p:nvPr/>
        </p:nvSpPr>
        <p:spPr>
          <a:xfrm>
            <a:off x="800988" y="1500326"/>
            <a:ext cx="341590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Calibri Light"/>
                <a:cs typeface="Calibri Light"/>
              </a:rPr>
              <a:t>Acknowledge the value of continuous growth and improvement in your teaching</a:t>
            </a:r>
            <a:endParaRPr lang="en-US" dirty="0">
              <a:latin typeface="Arial"/>
              <a:cs typeface="Arial"/>
            </a:endParaRPr>
          </a:p>
          <a:p>
            <a:endParaRPr lang="en-US" sz="2000" dirty="0">
              <a:latin typeface="Calibri Light"/>
              <a:cs typeface="Calibri Light"/>
            </a:endParaRPr>
          </a:p>
          <a:p>
            <a:pPr marL="342900" indent="-342900">
              <a:buFont typeface="Arial"/>
              <a:buChar char="•"/>
            </a:pPr>
            <a:r>
              <a:rPr lang="en-US" sz="2000" dirty="0">
                <a:latin typeface="Calibri Light"/>
                <a:cs typeface="Calibri Light"/>
              </a:rPr>
              <a:t>Articulate a plan to realize that continuous growth and improvement in your teaching </a:t>
            </a:r>
            <a:endParaRPr lang="en-US" dirty="0">
              <a:latin typeface="Arial"/>
              <a:cs typeface="Arial"/>
            </a:endParaRPr>
          </a:p>
          <a:p>
            <a:endParaRPr lang="en-US" sz="2000" dirty="0">
              <a:latin typeface="Calibri Light"/>
              <a:cs typeface="Calibri Light"/>
            </a:endParaRPr>
          </a:p>
          <a:p>
            <a:pPr marL="342900" indent="-342900">
              <a:buFont typeface="Arial"/>
              <a:buChar char="•"/>
            </a:pPr>
            <a:r>
              <a:rPr lang="en-US" sz="2000" dirty="0">
                <a:latin typeface="Calibri Light"/>
                <a:cs typeface="Calibri Light"/>
              </a:rPr>
              <a:t>Articulate your aspirations—and consider those in terms of SMART* goals</a:t>
            </a:r>
            <a:endParaRPr lang="en-US" dirty="0">
              <a:cs typeface="Arial"/>
            </a:endParaRPr>
          </a:p>
        </p:txBody>
      </p:sp>
      <p:sp>
        <p:nvSpPr>
          <p:cNvPr id="7" name="TextBox 6">
            <a:extLst>
              <a:ext uri="{FF2B5EF4-FFF2-40B4-BE49-F238E27FC236}">
                <a16:creationId xmlns:a16="http://schemas.microsoft.com/office/drawing/2014/main" id="{F5091185-3A08-458D-B4F8-E9BE44762360}"/>
              </a:ext>
            </a:extLst>
          </p:cNvPr>
          <p:cNvSpPr txBox="1"/>
          <p:nvPr/>
        </p:nvSpPr>
        <p:spPr>
          <a:xfrm>
            <a:off x="6730850" y="5654130"/>
            <a:ext cx="53565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Light"/>
                <a:ea typeface="+mn-lt"/>
                <a:cs typeface="+mn-lt"/>
              </a:rPr>
              <a:t>*Doran, G. T. (1981). "There's a S.M.A.R.T. way to write management's goals and objectives". </a:t>
            </a:r>
            <a:r>
              <a:rPr lang="en-US" sz="1400" i="1" dirty="0">
                <a:latin typeface="Calibri Light"/>
                <a:ea typeface="+mn-lt"/>
                <a:cs typeface="+mn-lt"/>
              </a:rPr>
              <a:t>Management Review</a:t>
            </a:r>
            <a:r>
              <a:rPr lang="en-US" sz="1400" dirty="0">
                <a:latin typeface="Calibri Light"/>
                <a:ea typeface="+mn-lt"/>
                <a:cs typeface="+mn-lt"/>
              </a:rPr>
              <a:t>. </a:t>
            </a:r>
            <a:r>
              <a:rPr lang="en-US" sz="1400" b="1" dirty="0">
                <a:latin typeface="Calibri Light"/>
                <a:ea typeface="+mn-lt"/>
                <a:cs typeface="+mn-lt"/>
              </a:rPr>
              <a:t>70</a:t>
            </a:r>
            <a:r>
              <a:rPr lang="en-US" sz="1400" dirty="0">
                <a:latin typeface="Calibri Light"/>
                <a:ea typeface="+mn-lt"/>
                <a:cs typeface="+mn-lt"/>
              </a:rPr>
              <a:t> (11): 35–36.</a:t>
            </a:r>
            <a:endParaRPr lang="en-US" sz="1400" dirty="0">
              <a:latin typeface="Calibri Light"/>
            </a:endParaRPr>
          </a:p>
        </p:txBody>
      </p:sp>
      <p:sp>
        <p:nvSpPr>
          <p:cNvPr id="12" name="TextBox 11"/>
          <p:cNvSpPr txBox="1"/>
          <p:nvPr/>
        </p:nvSpPr>
        <p:spPr>
          <a:xfrm>
            <a:off x="5894773" y="1500326"/>
            <a:ext cx="5628441" cy="3970318"/>
          </a:xfrm>
          <a:prstGeom prst="rect">
            <a:avLst/>
          </a:prstGeom>
          <a:noFill/>
        </p:spPr>
        <p:txBody>
          <a:bodyPr wrap="square" rtlCol="0">
            <a:spAutoFit/>
          </a:bodyPr>
          <a:lstStyle/>
          <a:p>
            <a:r>
              <a:rPr lang="en-US" dirty="0"/>
              <a:t>As a relatively young educator, I continue to seek new ways to improve my skills as an instructor, and to provide a better experience for students. I have taken courses on developing online learning tools and have sought out advice from senior faculty on best practices for assessment design and classroom management. Just in the last year, I have attended seminars and workshops on addressing uncomfortable topics in the classroom, universal design, LGBTQ “safe zone” training, and completed parts one and two of the Michael V. Drake Institute for Teaching and Learning Teaching Support Program. My goal is to continue to attend similar programs to ensure cultural competence and to better myself as an educator.</a:t>
            </a:r>
          </a:p>
        </p:txBody>
      </p:sp>
    </p:spTree>
    <p:extLst>
      <p:ext uri="{BB962C8B-B14F-4D97-AF65-F5344CB8AC3E}">
        <p14:creationId xmlns:p14="http://schemas.microsoft.com/office/powerpoint/2010/main" val="3456664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A0D98-7566-42D0-8AF6-555F6DE70B46}"/>
              </a:ext>
            </a:extLst>
          </p:cNvPr>
          <p:cNvSpPr>
            <a:spLocks noGrp="1"/>
          </p:cNvSpPr>
          <p:nvPr>
            <p:ph type="title" idx="4294967295"/>
          </p:nvPr>
        </p:nvSpPr>
        <p:spPr>
          <a:xfrm>
            <a:off x="792163" y="151498"/>
            <a:ext cx="10647362" cy="470437"/>
          </a:xfrm>
          <a:prstGeom prst="rect">
            <a:avLst/>
          </a:prstGeom>
        </p:spPr>
        <p:txBody>
          <a:bodyPr vert="horz" lIns="91440" tIns="45720" rIns="91440" bIns="45720" rtlCol="0" anchor="t">
            <a:noAutofit/>
          </a:bodyPr>
          <a:lstStyle/>
          <a:p>
            <a:r>
              <a:rPr lang="en-US" sz="3200" b="1" dirty="0">
                <a:solidFill>
                  <a:srgbClr val="C00000"/>
                </a:solidFill>
                <a:latin typeface="Arial" panose="020B0604020202020204" pitchFamily="34" charset="0"/>
                <a:ea typeface="+mj-lt"/>
                <a:cs typeface="Arial" panose="020B0604020202020204" pitchFamily="34" charset="0"/>
              </a:rPr>
              <a:t>Evaluation Statements</a:t>
            </a:r>
            <a:r>
              <a:rPr lang="en-US" sz="3200" dirty="0">
                <a:solidFill>
                  <a:srgbClr val="C00000"/>
                </a:solidFill>
                <a:latin typeface="Arial" panose="020B0604020202020204" pitchFamily="34" charset="0"/>
                <a:ea typeface="+mj-lt"/>
                <a:cs typeface="Arial" panose="020B0604020202020204" pitchFamily="34" charset="0"/>
              </a:rPr>
              <a:t> </a:t>
            </a:r>
            <a:r>
              <a:rPr lang="en-US" sz="3200" dirty="0">
                <a:latin typeface="Calibri Light"/>
                <a:ea typeface="+mj-lt"/>
                <a:cs typeface="+mj-lt"/>
              </a:rPr>
              <a:t/>
            </a:r>
            <a:br>
              <a:rPr lang="en-US" sz="3200" dirty="0">
                <a:latin typeface="Calibri Light"/>
                <a:ea typeface="+mj-lt"/>
                <a:cs typeface="+mj-lt"/>
              </a:rPr>
            </a:br>
            <a:r>
              <a:rPr lang="en-US" sz="3200" dirty="0">
                <a:latin typeface="Calibri Light"/>
                <a:ea typeface="+mj-lt"/>
                <a:cs typeface="+mj-lt"/>
              </a:rPr>
              <a:t/>
            </a:r>
            <a:br>
              <a:rPr lang="en-US" sz="3200" dirty="0">
                <a:latin typeface="Calibri Light"/>
                <a:ea typeface="+mj-lt"/>
                <a:cs typeface="+mj-lt"/>
              </a:rPr>
            </a:br>
            <a:r>
              <a:rPr lang="en-US" sz="3200" dirty="0">
                <a:latin typeface="Calibri Light"/>
                <a:ea typeface="+mj-lt"/>
                <a:cs typeface="+mj-lt"/>
              </a:rPr>
              <a:t/>
            </a:r>
            <a:br>
              <a:rPr lang="en-US" sz="3200" dirty="0">
                <a:latin typeface="Calibri Light"/>
                <a:ea typeface="+mj-lt"/>
                <a:cs typeface="+mj-lt"/>
              </a:rPr>
            </a:br>
            <a:endParaRPr lang="en-US" sz="3200" dirty="0">
              <a:latin typeface="Calibri Light"/>
              <a:cs typeface="Arial"/>
            </a:endParaRPr>
          </a:p>
        </p:txBody>
      </p:sp>
      <p:sp>
        <p:nvSpPr>
          <p:cNvPr id="8" name="Slide Number Placeholder 7"/>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  </a:t>
            </a:r>
            <a:r>
              <a:rPr lang="en-US" dirty="0">
                <a:solidFill>
                  <a:schemeClr val="accent1"/>
                </a:solidFill>
              </a:rPr>
              <a:t>|</a:t>
            </a:r>
          </a:p>
        </p:txBody>
      </p:sp>
      <p:sp>
        <p:nvSpPr>
          <p:cNvPr id="2" name="TextBox 1">
            <a:extLst>
              <a:ext uri="{FF2B5EF4-FFF2-40B4-BE49-F238E27FC236}">
                <a16:creationId xmlns:a16="http://schemas.microsoft.com/office/drawing/2014/main" id="{2FF28B8C-1FA3-46E5-829B-8344676EA542}"/>
              </a:ext>
            </a:extLst>
          </p:cNvPr>
          <p:cNvSpPr txBox="1"/>
          <p:nvPr/>
        </p:nvSpPr>
        <p:spPr>
          <a:xfrm>
            <a:off x="2080352" y="3203060"/>
            <a:ext cx="8163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cs typeface="Arial"/>
            </a:endParaRPr>
          </a:p>
        </p:txBody>
      </p:sp>
      <p:sp>
        <p:nvSpPr>
          <p:cNvPr id="5" name="TextBox 4">
            <a:extLst>
              <a:ext uri="{FF2B5EF4-FFF2-40B4-BE49-F238E27FC236}">
                <a16:creationId xmlns:a16="http://schemas.microsoft.com/office/drawing/2014/main" id="{68B01499-86A4-4F93-B9B9-5771684B822B}"/>
              </a:ext>
            </a:extLst>
          </p:cNvPr>
          <p:cNvSpPr txBox="1"/>
          <p:nvPr/>
        </p:nvSpPr>
        <p:spPr>
          <a:xfrm>
            <a:off x="589761" y="1239039"/>
            <a:ext cx="8297123"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latin typeface="Calibri Light"/>
                <a:cs typeface="Calibri Light"/>
              </a:rPr>
              <a:t>Describe how you have used evaluation information to improve the quality of instruction</a:t>
            </a:r>
            <a:endParaRPr lang="en-US" sz="2400" i="1" dirty="0"/>
          </a:p>
          <a:p>
            <a:endParaRPr lang="en-US" dirty="0">
              <a:latin typeface="Calibri Light"/>
              <a:cs typeface="Arial"/>
            </a:endParaRPr>
          </a:p>
          <a:p>
            <a:pPr>
              <a:lnSpc>
                <a:spcPct val="200000"/>
              </a:lnSpc>
              <a:buChar char="•"/>
            </a:pPr>
            <a:endParaRPr lang="en-US" sz="2000" dirty="0">
              <a:latin typeface="Calibri Light"/>
              <a:cs typeface="Arial"/>
            </a:endParaRPr>
          </a:p>
          <a:p>
            <a:pPr>
              <a:lnSpc>
                <a:spcPct val="200000"/>
              </a:lnSpc>
              <a:buFont typeface="Arial"/>
              <a:buChar char="•"/>
            </a:pPr>
            <a:endParaRPr lang="en-US" dirty="0">
              <a:latin typeface="Calibri Light"/>
              <a:ea typeface="+mn-lt"/>
              <a:cs typeface="Calibri Light"/>
            </a:endParaRPr>
          </a:p>
        </p:txBody>
      </p:sp>
      <p:sp>
        <p:nvSpPr>
          <p:cNvPr id="3" name="TextBox 2">
            <a:extLst>
              <a:ext uri="{FF2B5EF4-FFF2-40B4-BE49-F238E27FC236}">
                <a16:creationId xmlns:a16="http://schemas.microsoft.com/office/drawing/2014/main" id="{58ED4BEF-6DD3-45CB-A032-E03B568BE090}"/>
              </a:ext>
            </a:extLst>
          </p:cNvPr>
          <p:cNvSpPr txBox="1"/>
          <p:nvPr/>
        </p:nvSpPr>
        <p:spPr>
          <a:xfrm>
            <a:off x="476137" y="2488899"/>
            <a:ext cx="976042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latin typeface="Calibri Light"/>
                <a:ea typeface="+mn-lt"/>
                <a:cs typeface="+mn-lt"/>
              </a:rPr>
              <a:t>Interpret learner evaluations, individually, collectively, and cumulatively over time</a:t>
            </a:r>
            <a:endParaRPr lang="en-US" sz="2000" dirty="0">
              <a:latin typeface="Calibri Light"/>
              <a:cs typeface="Arial"/>
            </a:endParaRPr>
          </a:p>
          <a:p>
            <a:endParaRPr lang="en-US" sz="2000" dirty="0">
              <a:latin typeface="Calibri Light"/>
              <a:ea typeface="+mn-lt"/>
              <a:cs typeface="+mn-lt"/>
            </a:endParaRPr>
          </a:p>
          <a:p>
            <a:pPr marL="285750" indent="-285750">
              <a:buFont typeface="Arial"/>
              <a:buChar char="•"/>
            </a:pPr>
            <a:r>
              <a:rPr lang="en-US" sz="2000" dirty="0">
                <a:latin typeface="Calibri Light"/>
                <a:ea typeface="+mn-lt"/>
                <a:cs typeface="+mn-lt"/>
              </a:rPr>
              <a:t>Examine and analyze qualitative and other measures of your teaching, including peer evaluation of teaching</a:t>
            </a:r>
          </a:p>
          <a:p>
            <a:endParaRPr lang="en-US" sz="2000" dirty="0">
              <a:latin typeface="Calibri Light"/>
              <a:ea typeface="+mn-lt"/>
              <a:cs typeface="+mn-lt"/>
            </a:endParaRPr>
          </a:p>
          <a:p>
            <a:pPr marL="285750" indent="-285750">
              <a:buFont typeface="Arial"/>
              <a:buChar char="•"/>
            </a:pPr>
            <a:r>
              <a:rPr lang="en-US" sz="2000" dirty="0">
                <a:latin typeface="Calibri Light"/>
                <a:ea typeface="+mn-lt"/>
                <a:cs typeface="+mn-lt"/>
              </a:rPr>
              <a:t>Look for trends in the data and how those trends change over time</a:t>
            </a:r>
          </a:p>
          <a:p>
            <a:endParaRPr lang="en-US" sz="2000" dirty="0">
              <a:latin typeface="Calibri Light"/>
              <a:ea typeface="+mn-lt"/>
              <a:cs typeface="+mn-lt"/>
            </a:endParaRPr>
          </a:p>
          <a:p>
            <a:pPr marL="285750" indent="-285750">
              <a:buFont typeface="Arial"/>
              <a:buChar char="•"/>
            </a:pPr>
            <a:r>
              <a:rPr lang="en-US" sz="2000" dirty="0">
                <a:latin typeface="Calibri Light"/>
                <a:ea typeface="+mn-lt"/>
                <a:cs typeface="+mn-lt"/>
              </a:rPr>
              <a:t>Acknowledge the challenges you have faced in your teaching</a:t>
            </a:r>
          </a:p>
          <a:p>
            <a:endParaRPr lang="en-US" sz="2000" dirty="0">
              <a:latin typeface="Calibri Light"/>
              <a:ea typeface="+mn-lt"/>
              <a:cs typeface="+mn-lt"/>
            </a:endParaRPr>
          </a:p>
          <a:p>
            <a:pPr marL="285750" indent="-285750">
              <a:buFont typeface="Arial"/>
              <a:buChar char="•"/>
            </a:pPr>
            <a:r>
              <a:rPr lang="en-US" sz="2000" dirty="0">
                <a:latin typeface="Calibri Light"/>
                <a:ea typeface="+mn-lt"/>
                <a:cs typeface="+mn-lt"/>
              </a:rPr>
              <a:t>Align with the growth and improvement plan in your Teaching Statement</a:t>
            </a:r>
            <a:endParaRPr lang="en-US" sz="2000" dirty="0">
              <a:latin typeface="Calibri Light"/>
              <a:cs typeface="Calibri Light"/>
            </a:endParaRPr>
          </a:p>
        </p:txBody>
      </p:sp>
    </p:spTree>
    <p:extLst>
      <p:ext uri="{BB962C8B-B14F-4D97-AF65-F5344CB8AC3E}">
        <p14:creationId xmlns:p14="http://schemas.microsoft.com/office/powerpoint/2010/main" val="1380358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541065" y="1136237"/>
            <a:ext cx="11080755" cy="708151"/>
          </a:xfrm>
          <a:prstGeom prst="rect">
            <a:avLst/>
          </a:prstGeom>
        </p:spPr>
        <p:txBody>
          <a:bodyPr lIns="91440" tIns="45720" rIns="91440" bIns="45720" anchor="t"/>
          <a:lstStyle/>
          <a:p>
            <a:pPr marL="342900" indent="-342900">
              <a:spcBef>
                <a:spcPts val="0"/>
              </a:spcBef>
              <a:buFont typeface="Arial" panose="020B0604020202020204" pitchFamily="34" charset="0"/>
              <a:buChar char="•"/>
            </a:pPr>
            <a:r>
              <a:rPr lang="en-US" sz="2000" dirty="0">
                <a:solidFill>
                  <a:schemeClr val="tx1"/>
                </a:solidFill>
                <a:latin typeface="Calibri Light"/>
                <a:ea typeface="Calibri" panose="020F0502020204030204" pitchFamily="34" charset="0"/>
                <a:cs typeface="Times New Roman"/>
              </a:rPr>
              <a:t>Review with your mentor and your P&amp;T representative in your department</a:t>
            </a:r>
          </a:p>
          <a:p>
            <a:pPr marL="342900" indent="-342900">
              <a:lnSpc>
                <a:spcPct val="150000"/>
              </a:lnSpc>
              <a:spcBef>
                <a:spcPts val="0"/>
              </a:spcBef>
              <a:spcAft>
                <a:spcPts val="0"/>
              </a:spcAft>
              <a:buFont typeface="Symbol" panose="05050102010706020507" pitchFamily="18" charset="2"/>
              <a:buChar char=""/>
            </a:pPr>
            <a:r>
              <a:rPr lang="en-US" sz="2000" dirty="0">
                <a:solidFill>
                  <a:srgbClr val="000000"/>
                </a:solidFill>
                <a:latin typeface="Calibri Light"/>
                <a:ea typeface="Calibri" panose="020F0502020204030204" pitchFamily="34" charset="0"/>
                <a:cs typeface="Times New Roman"/>
              </a:rPr>
              <a:t>Review your teaching evaluations from LSI or other sources of student evaluations – make sure your schedule a peer review even for guest lectures </a:t>
            </a:r>
          </a:p>
          <a:p>
            <a:pPr marL="795326" lvl="1" indent="-342900">
              <a:lnSpc>
                <a:spcPct val="150000"/>
              </a:lnSpc>
              <a:spcBef>
                <a:spcPts val="0"/>
              </a:spcBef>
              <a:spcAft>
                <a:spcPts val="0"/>
              </a:spcAft>
              <a:buFont typeface="Symbol" panose="05050102010706020507" pitchFamily="18" charset="2"/>
              <a:buChar char=""/>
            </a:pPr>
            <a:r>
              <a:rPr lang="en-US" sz="1800" dirty="0">
                <a:solidFill>
                  <a:srgbClr val="000000"/>
                </a:solidFill>
                <a:latin typeface="Calibri Light"/>
                <a:ea typeface="Calibri" panose="020F0502020204030204" pitchFamily="34" charset="0"/>
                <a:cs typeface="Times New Roman"/>
              </a:rPr>
              <a:t>(</a:t>
            </a:r>
            <a:r>
              <a:rPr lang="en-US" sz="1800" dirty="0">
                <a:solidFill>
                  <a:srgbClr val="000000"/>
                </a:solidFill>
                <a:latin typeface="Calibri Light"/>
                <a:ea typeface="Calibri" panose="020F0502020204030204" pitchFamily="34" charset="0"/>
                <a:cs typeface="Times New Roman"/>
                <a:hlinkClick r:id="rId2"/>
              </a:rPr>
              <a:t>https://medicine.osu.edu/faculty/fame/our-pillars/educators/peer-review-of-teaching</a:t>
            </a:r>
            <a:r>
              <a:rPr lang="en-US" sz="1800" dirty="0">
                <a:solidFill>
                  <a:srgbClr val="000000"/>
                </a:solidFill>
                <a:latin typeface="Calibri Light"/>
                <a:ea typeface="Calibri" panose="020F0502020204030204" pitchFamily="34" charset="0"/>
                <a:cs typeface="Times New Roman"/>
              </a:rPr>
              <a:t>)</a:t>
            </a:r>
          </a:p>
          <a:p>
            <a:pPr marL="342900" indent="-342900">
              <a:lnSpc>
                <a:spcPct val="150000"/>
              </a:lnSpc>
              <a:spcBef>
                <a:spcPts val="0"/>
              </a:spcBef>
              <a:spcAft>
                <a:spcPts val="0"/>
              </a:spcAft>
              <a:buFont typeface="Symbol" panose="05050102010706020507" pitchFamily="18" charset="2"/>
              <a:buChar char=""/>
            </a:pPr>
            <a:r>
              <a:rPr lang="en-US" sz="2000" dirty="0">
                <a:solidFill>
                  <a:srgbClr val="000000"/>
                </a:solidFill>
                <a:latin typeface="Calibri Light"/>
                <a:ea typeface="Calibri" panose="020F0502020204030204" pitchFamily="34" charset="0"/>
                <a:cs typeface="Times New Roman"/>
              </a:rPr>
              <a:t>Solicit </a:t>
            </a:r>
            <a:r>
              <a:rPr lang="en-US" sz="2000" dirty="0">
                <a:solidFill>
                  <a:srgbClr val="FF0000"/>
                </a:solidFill>
                <a:latin typeface="Calibri Light"/>
                <a:ea typeface="Calibri" panose="020F0502020204030204" pitchFamily="34" charset="0"/>
                <a:cs typeface="Times New Roman"/>
                <a:hlinkClick r:id="rId3"/>
              </a:rPr>
              <a:t>Early Term Feedback (ETF) </a:t>
            </a:r>
            <a:r>
              <a:rPr lang="en-US" sz="2000" dirty="0">
                <a:solidFill>
                  <a:srgbClr val="000000"/>
                </a:solidFill>
                <a:latin typeface="Calibri Light"/>
                <a:ea typeface="Calibri" panose="020F0502020204030204" pitchFamily="34" charset="0"/>
                <a:cs typeface="Times New Roman"/>
              </a:rPr>
              <a:t>from students</a:t>
            </a:r>
            <a:endParaRPr lang="en-US" sz="2000" dirty="0">
              <a:latin typeface="Calibri Light"/>
              <a:ea typeface="Calibri" panose="020F0502020204030204" pitchFamily="34" charset="0"/>
              <a:cs typeface="Times New Roman"/>
            </a:endParaRPr>
          </a:p>
          <a:p>
            <a:pPr marL="342900" indent="-342900">
              <a:lnSpc>
                <a:spcPct val="150000"/>
              </a:lnSpc>
              <a:spcBef>
                <a:spcPts val="0"/>
              </a:spcBef>
              <a:buFont typeface="Symbol" panose="05050102010706020507" pitchFamily="18" charset="2"/>
              <a:buChar char=""/>
            </a:pPr>
            <a:r>
              <a:rPr lang="en-US" sz="2000" dirty="0">
                <a:solidFill>
                  <a:srgbClr val="000000"/>
                </a:solidFill>
                <a:latin typeface="Calibri Light"/>
                <a:ea typeface="Times New Roman" panose="02020603050405020304" pitchFamily="18" charset="0"/>
                <a:cs typeface="Times New Roman"/>
              </a:rPr>
              <a:t>Complete Angelo and Cross' </a:t>
            </a:r>
            <a:r>
              <a:rPr lang="en-US" sz="2000" dirty="0">
                <a:solidFill>
                  <a:srgbClr val="000000"/>
                </a:solidFill>
                <a:latin typeface="Calibri Light"/>
                <a:ea typeface="Times New Roman" panose="02020603050405020304" pitchFamily="18" charset="0"/>
                <a:cs typeface="Times New Roman"/>
                <a:hlinkClick r:id="rId4"/>
              </a:rPr>
              <a:t>Teaching Goals Inventory </a:t>
            </a:r>
            <a:endParaRPr lang="en-US" sz="2000" dirty="0">
              <a:solidFill>
                <a:srgbClr val="000000"/>
              </a:solidFill>
              <a:latin typeface="Calibri Light"/>
              <a:ea typeface="Calibri" panose="020F0502020204030204" pitchFamily="34" charset="0"/>
              <a:cs typeface="Times New Roman" panose="02020603050405020304" pitchFamily="18" charset="0"/>
            </a:endParaRPr>
          </a:p>
          <a:p>
            <a:pPr marL="342900" indent="-342900">
              <a:lnSpc>
                <a:spcPct val="150000"/>
              </a:lnSpc>
              <a:spcBef>
                <a:spcPts val="0"/>
              </a:spcBef>
              <a:spcAft>
                <a:spcPts val="0"/>
              </a:spcAft>
              <a:buFont typeface="Symbol" panose="05050102010706020507" pitchFamily="18" charset="2"/>
              <a:buChar char=""/>
            </a:pPr>
            <a:r>
              <a:rPr lang="en-US" sz="2000" dirty="0">
                <a:solidFill>
                  <a:srgbClr val="000000"/>
                </a:solidFill>
                <a:latin typeface="Calibri Light"/>
                <a:ea typeface="Times New Roman" panose="02020603050405020304" pitchFamily="18" charset="0"/>
                <a:cs typeface="Times New Roman"/>
              </a:rPr>
              <a:t>Complete the </a:t>
            </a:r>
            <a:r>
              <a:rPr lang="en-US" sz="2000" dirty="0">
                <a:solidFill>
                  <a:srgbClr val="000000"/>
                </a:solidFill>
                <a:latin typeface="Calibri Light"/>
                <a:ea typeface="Times New Roman" panose="02020603050405020304" pitchFamily="18" charset="0"/>
                <a:cs typeface="Times New Roman"/>
                <a:hlinkClick r:id="rId5"/>
              </a:rPr>
              <a:t>Teaching Practices Inventory</a:t>
            </a:r>
            <a:r>
              <a:rPr lang="en-US" sz="2000" dirty="0">
                <a:solidFill>
                  <a:srgbClr val="000000"/>
                </a:solidFill>
                <a:latin typeface="Calibri Light"/>
                <a:ea typeface="Times New Roman" panose="02020603050405020304" pitchFamily="18" charset="0"/>
                <a:cs typeface="Times New Roman"/>
              </a:rPr>
              <a:t> (in </a:t>
            </a:r>
            <a:r>
              <a:rPr lang="en-US" sz="2000" i="1" dirty="0">
                <a:solidFill>
                  <a:srgbClr val="000000"/>
                </a:solidFill>
                <a:latin typeface="Calibri Light"/>
                <a:ea typeface="Times New Roman" panose="02020603050405020304" pitchFamily="18" charset="0"/>
                <a:cs typeface="Times New Roman"/>
                <a:hlinkClick r:id="rId6"/>
              </a:rPr>
              <a:t>Teaching@OhioState</a:t>
            </a:r>
            <a:r>
              <a:rPr lang="en-US" sz="2000" dirty="0">
                <a:solidFill>
                  <a:srgbClr val="000000"/>
                </a:solidFill>
                <a:latin typeface="Calibri Light"/>
                <a:ea typeface="Times New Roman" panose="02020603050405020304" pitchFamily="18" charset="0"/>
                <a:cs typeface="Times New Roman"/>
              </a:rPr>
              <a:t>)</a:t>
            </a:r>
            <a:endParaRPr lang="en-US" sz="2000" dirty="0">
              <a:latin typeface="Calibri Light"/>
              <a:ea typeface="Calibri" panose="020F0502020204030204" pitchFamily="34" charset="0"/>
              <a:cs typeface="Times New Roman"/>
            </a:endParaRPr>
          </a:p>
          <a:p>
            <a:pPr marL="342900" indent="-342900">
              <a:lnSpc>
                <a:spcPct val="150000"/>
              </a:lnSpc>
              <a:spcBef>
                <a:spcPts val="0"/>
              </a:spcBef>
              <a:buFont typeface="Symbol" panose="05050102010706020507" pitchFamily="18" charset="2"/>
              <a:buChar char=""/>
            </a:pPr>
            <a:r>
              <a:rPr lang="en-US" sz="2000" dirty="0">
                <a:solidFill>
                  <a:srgbClr val="000000"/>
                </a:solidFill>
                <a:latin typeface="Calibri Light"/>
                <a:ea typeface="Times New Roman" panose="02020603050405020304" pitchFamily="18" charset="0"/>
                <a:cs typeface="Times New Roman"/>
              </a:rPr>
              <a:t>Schedule a one-on-one consultation with the Drake Institute </a:t>
            </a:r>
            <a:endParaRPr lang="en-US" sz="2000" dirty="0">
              <a:latin typeface="Calibri Light"/>
              <a:ea typeface="Calibri" panose="020F0502020204030204" pitchFamily="34" charset="0"/>
              <a:cs typeface="Times New Roman" panose="02020603050405020304" pitchFamily="18" charset="0"/>
            </a:endParaRPr>
          </a:p>
          <a:p>
            <a:pPr marL="342900" indent="-342900">
              <a:lnSpc>
                <a:spcPct val="150000"/>
              </a:lnSpc>
              <a:spcBef>
                <a:spcPts val="0"/>
              </a:spcBef>
              <a:spcAft>
                <a:spcPts val="0"/>
              </a:spcAft>
              <a:buFont typeface="Symbol" panose="05050102010706020507" pitchFamily="18" charset="2"/>
              <a:buChar char=""/>
            </a:pPr>
            <a:r>
              <a:rPr lang="en-US" sz="2000" dirty="0">
                <a:solidFill>
                  <a:srgbClr val="000000"/>
                </a:solidFill>
                <a:latin typeface="Calibri Light"/>
                <a:ea typeface="Times New Roman" panose="02020603050405020304" pitchFamily="18" charset="0"/>
                <a:cs typeface="Times New Roman"/>
              </a:rPr>
              <a:t>Observe others’ teaching Schedule a mid-term </a:t>
            </a:r>
            <a:r>
              <a:rPr lang="en-US" sz="2000" dirty="0">
                <a:solidFill>
                  <a:srgbClr val="000000"/>
                </a:solidFill>
                <a:latin typeface="Calibri Light"/>
                <a:ea typeface="Times New Roman" panose="02020603050405020304" pitchFamily="18" charset="0"/>
                <a:cs typeface="Times New Roman"/>
                <a:hlinkClick r:id="rId7"/>
              </a:rPr>
              <a:t>SGID (Small Group Instructional Diagnosis)</a:t>
            </a:r>
            <a:r>
              <a:rPr lang="en-US" sz="2000" dirty="0">
                <a:solidFill>
                  <a:srgbClr val="000000"/>
                </a:solidFill>
                <a:latin typeface="Calibri Light"/>
                <a:ea typeface="Times New Roman" panose="02020603050405020304" pitchFamily="18" charset="0"/>
                <a:cs typeface="Times New Roman"/>
              </a:rPr>
              <a:t> </a:t>
            </a:r>
            <a:endParaRPr lang="en-US" sz="2000" dirty="0">
              <a:solidFill>
                <a:srgbClr val="000000"/>
              </a:solidFill>
              <a:latin typeface="Calibri Light"/>
              <a:ea typeface="Times New Roman" panose="02020603050405020304" pitchFamily="18" charset="0"/>
              <a:cs typeface="Times New Roman" panose="02020603050405020304" pitchFamily="18" charset="0"/>
            </a:endParaRPr>
          </a:p>
          <a:p>
            <a:pPr marL="342900" indent="-342900">
              <a:lnSpc>
                <a:spcPct val="150000"/>
              </a:lnSpc>
              <a:spcBef>
                <a:spcPts val="0"/>
              </a:spcBef>
              <a:buFont typeface="Symbol" panose="05050102010706020507" pitchFamily="18" charset="2"/>
              <a:buChar char=""/>
            </a:pPr>
            <a:r>
              <a:rPr lang="en-US" sz="2000" dirty="0">
                <a:solidFill>
                  <a:srgbClr val="000000"/>
                </a:solidFill>
                <a:latin typeface="Calibri Light"/>
                <a:ea typeface="Calibri" panose="020F0502020204030204" pitchFamily="34" charset="0"/>
                <a:cs typeface="Times New Roman"/>
              </a:rPr>
              <a:t>Access </a:t>
            </a:r>
            <a:r>
              <a:rPr lang="en-US" sz="2000" dirty="0">
                <a:solidFill>
                  <a:srgbClr val="000000"/>
                </a:solidFill>
                <a:latin typeface="Calibri Light"/>
                <a:ea typeface="Calibri" panose="020F0502020204030204" pitchFamily="34" charset="0"/>
                <a:cs typeface="Times New Roman"/>
                <a:hlinkClick r:id="rId8">
                  <a:extLst>
                    <a:ext uri="{A12FA001-AC4F-418D-AE19-62706E023703}">
                      <ahyp:hlinkClr xmlns:ahyp="http://schemas.microsoft.com/office/drawing/2018/hyperlinkcolor" xmlns="" val="tx"/>
                    </a:ext>
                  </a:extLst>
                </a:hlinkClick>
              </a:rPr>
              <a:t>Drake Resources on </a:t>
            </a:r>
            <a:r>
              <a:rPr lang="en-US" sz="2000" dirty="0">
                <a:solidFill>
                  <a:srgbClr val="000000"/>
                </a:solidFill>
                <a:latin typeface="Calibri Light"/>
                <a:ea typeface="Calibri" panose="020F0502020204030204" pitchFamily="34" charset="0"/>
                <a:cs typeface="Times New Roman"/>
                <a:hlinkClick r:id="rId8"/>
              </a:rPr>
              <a:t>Teaching </a:t>
            </a:r>
            <a:r>
              <a:rPr lang="en-US" sz="2000" dirty="0">
                <a:solidFill>
                  <a:srgbClr val="000000"/>
                </a:solidFill>
                <a:latin typeface="Calibri Light"/>
                <a:ea typeface="Calibri" panose="020F0502020204030204" pitchFamily="34" charset="0"/>
                <a:cs typeface="Times New Roman"/>
                <a:hlinkClick r:id="rId8">
                  <a:extLst>
                    <a:ext uri="{A12FA001-AC4F-418D-AE19-62706E023703}">
                      <ahyp:hlinkClr xmlns:ahyp="http://schemas.microsoft.com/office/drawing/2018/hyperlinkcolor" xmlns="" val="tx"/>
                    </a:ext>
                  </a:extLst>
                </a:hlinkClick>
              </a:rPr>
              <a:t>Statements</a:t>
            </a:r>
            <a:endParaRPr lang="en-US" sz="2000" dirty="0">
              <a:solidFill>
                <a:srgbClr val="000000"/>
              </a:solidFill>
              <a:latin typeface="Calibri Light"/>
              <a:ea typeface="Calibri" panose="020F0502020204030204" pitchFamily="34" charset="0"/>
              <a:cs typeface="Times New Roman" panose="02020603050405020304" pitchFamily="18" charset="0"/>
            </a:endParaRPr>
          </a:p>
          <a:p>
            <a:pPr marL="342900" indent="-342900">
              <a:lnSpc>
                <a:spcPct val="150000"/>
              </a:lnSpc>
              <a:spcBef>
                <a:spcPts val="0"/>
              </a:spcBef>
              <a:buFont typeface="Symbol" panose="05050102010706020507" pitchFamily="18" charset="2"/>
              <a:buChar char=""/>
            </a:pPr>
            <a:r>
              <a:rPr lang="en-US" sz="2000" dirty="0">
                <a:solidFill>
                  <a:srgbClr val="000000"/>
                </a:solidFill>
                <a:latin typeface="Calibri Light"/>
                <a:ea typeface="Calibri" panose="020F0502020204030204" pitchFamily="34" charset="0"/>
                <a:cs typeface="Times New Roman"/>
              </a:rPr>
              <a:t>Select and complete a </a:t>
            </a:r>
            <a:r>
              <a:rPr lang="en-US" sz="2000" dirty="0">
                <a:solidFill>
                  <a:srgbClr val="000000"/>
                </a:solidFill>
                <a:latin typeface="Calibri Light"/>
                <a:ea typeface="Calibri" panose="020F0502020204030204" pitchFamily="34" charset="0"/>
                <a:cs typeface="Times New Roman"/>
                <a:hlinkClick r:id="rId9"/>
              </a:rPr>
              <a:t>Drake Institute Teaching Endorsement</a:t>
            </a:r>
            <a:endParaRPr lang="en-US" sz="2000" dirty="0">
              <a:latin typeface="Calibri Light"/>
              <a:ea typeface="Calibri" panose="020F0502020204030204" pitchFamily="34" charset="0"/>
              <a:cs typeface="Times New Roman"/>
            </a:endParaRPr>
          </a:p>
          <a:p>
            <a:endParaRPr lang="en-US" sz="2000" dirty="0">
              <a:solidFill>
                <a:schemeClr val="tx1">
                  <a:lumMod val="65000"/>
                  <a:lumOff val="35000"/>
                </a:schemeClr>
              </a:solidFill>
              <a:latin typeface="Calibri Light"/>
              <a:cs typeface="Calibri Light"/>
            </a:endParaRPr>
          </a:p>
        </p:txBody>
      </p:sp>
      <p:sp>
        <p:nvSpPr>
          <p:cNvPr id="4" name="Title 3"/>
          <p:cNvSpPr>
            <a:spLocks noGrp="1"/>
          </p:cNvSpPr>
          <p:nvPr>
            <p:ph type="title" idx="4294967295"/>
          </p:nvPr>
        </p:nvSpPr>
        <p:spPr>
          <a:xfrm>
            <a:off x="919811" y="238069"/>
            <a:ext cx="10118340" cy="515412"/>
          </a:xfrm>
          <a:prstGeom prst="rect">
            <a:avLst/>
          </a:prstGeom>
        </p:spPr>
        <p:txBody>
          <a:bodyPr/>
          <a:lstStyle/>
          <a:p>
            <a:r>
              <a:rPr lang="en-US" sz="3200" b="1" dirty="0">
                <a:solidFill>
                  <a:srgbClr val="C00000"/>
                </a:solidFill>
                <a:latin typeface="Arial" panose="020B0604020202020204" pitchFamily="34" charset="0"/>
                <a:cs typeface="Arial" panose="020B0604020202020204" pitchFamily="34" charset="0"/>
              </a:rPr>
              <a:t>Next steps</a:t>
            </a:r>
          </a:p>
        </p:txBody>
      </p:sp>
      <p:sp>
        <p:nvSpPr>
          <p:cNvPr id="8" name="Slide Number Placeholder 7"/>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1015645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38238" y="360363"/>
            <a:ext cx="11053762" cy="879475"/>
          </a:xfrm>
          <a:prstGeom prst="rect">
            <a:avLst/>
          </a:prstGeom>
        </p:spPr>
        <p:txBody>
          <a:bodyPr/>
          <a:lstStyle/>
          <a:p>
            <a:r>
              <a:rPr lang="en-US" dirty="0">
                <a:ea typeface="Calibri" panose="020F0502020204030204" pitchFamily="34" charset="0"/>
                <a:cs typeface="Times New Roman" panose="02020603050405020304" pitchFamily="18" charset="0"/>
              </a:rPr>
              <a:t/>
            </a:r>
            <a:br>
              <a:rPr lang="en-US" dirty="0">
                <a:ea typeface="Calibri" panose="020F0502020204030204" pitchFamily="34" charset="0"/>
                <a:cs typeface="Times New Roman" panose="02020603050405020304" pitchFamily="18" charset="0"/>
              </a:rPr>
            </a:br>
            <a:endParaRPr lang="en-US" dirty="0"/>
          </a:p>
        </p:txBody>
      </p:sp>
      <p:sp>
        <p:nvSpPr>
          <p:cNvPr id="6" name="Slide Number Placeholder 5"/>
          <p:cNvSpPr>
            <a:spLocks noGrp="1"/>
          </p:cNvSpPr>
          <p:nvPr>
            <p:ph type="sldNum" sz="quarter" idx="4294967295"/>
          </p:nvPr>
        </p:nvSpPr>
        <p:spPr>
          <a:xfrm>
            <a:off x="0" y="6570663"/>
            <a:ext cx="792163" cy="365125"/>
          </a:xfrm>
          <a:prstGeom prst="rect">
            <a:avLst/>
          </a:prstGeom>
        </p:spPr>
        <p:txBody>
          <a:bodyPr/>
          <a:lstStyle/>
          <a:p>
            <a:fld id="{7E993FB2-EC5E-684F-95B2-25F06CCD4945}" type="slidenum">
              <a:rPr lang="en-US" smtClean="0"/>
              <a:pPr/>
              <a:t>3</a:t>
            </a:fld>
            <a:r>
              <a:rPr lang="en-US">
                <a:solidFill>
                  <a:schemeClr val="accent1"/>
                </a:solidFill>
              </a:rPr>
              <a:t>  |</a:t>
            </a:r>
            <a:endParaRPr lang="en-US" dirty="0">
              <a:solidFill>
                <a:schemeClr val="accent1"/>
              </a:solidFill>
            </a:endParaRPr>
          </a:p>
        </p:txBody>
      </p:sp>
      <p:pic>
        <p:nvPicPr>
          <p:cNvPr id="2" name="Picture 1"/>
          <p:cNvPicPr>
            <a:picLocks noChangeAspect="1"/>
          </p:cNvPicPr>
          <p:nvPr/>
        </p:nvPicPr>
        <p:blipFill>
          <a:blip r:embed="rId3"/>
          <a:stretch>
            <a:fillRect/>
          </a:stretch>
        </p:blipFill>
        <p:spPr>
          <a:xfrm>
            <a:off x="792163" y="476137"/>
            <a:ext cx="8072692" cy="6054519"/>
          </a:xfrm>
          <a:prstGeom prst="rect">
            <a:avLst/>
          </a:prstGeom>
        </p:spPr>
      </p:pic>
      <p:sp>
        <p:nvSpPr>
          <p:cNvPr id="4" name="Content Placeholder 3">
            <a:extLst>
              <a:ext uri="{FF2B5EF4-FFF2-40B4-BE49-F238E27FC236}">
                <a16:creationId xmlns:a16="http://schemas.microsoft.com/office/drawing/2014/main" id="{46C8B761-DDC2-6740-B520-1DF5734F11E3}"/>
              </a:ext>
            </a:extLst>
          </p:cNvPr>
          <p:cNvSpPr txBox="1">
            <a:spLocks/>
          </p:cNvSpPr>
          <p:nvPr/>
        </p:nvSpPr>
        <p:spPr>
          <a:xfrm>
            <a:off x="2020004" y="2044861"/>
            <a:ext cx="8289925" cy="3401955"/>
          </a:xfrm>
          <a:prstGeom prst="rect">
            <a:avLst/>
          </a:prstGeom>
        </p:spPr>
        <p:txBody>
          <a:bodyPr lIns="91440" tIns="45720" rIns="91440" bIns="45720" anchor="t"/>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0187" indent="-290187" defTabSz="1219170">
              <a:spcBef>
                <a:spcPts val="1600"/>
              </a:spcBef>
            </a:pPr>
            <a:endParaRPr lang="en-US" sz="2000" dirty="0">
              <a:solidFill>
                <a:srgbClr val="000000"/>
              </a:solidFill>
              <a:latin typeface="Arial"/>
              <a:cs typeface="Arial"/>
            </a:endParaRPr>
          </a:p>
        </p:txBody>
      </p:sp>
    </p:spTree>
    <p:extLst>
      <p:ext uri="{BB962C8B-B14F-4D97-AF65-F5344CB8AC3E}">
        <p14:creationId xmlns:p14="http://schemas.microsoft.com/office/powerpoint/2010/main" val="3540511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sz="quarter" idx="18"/>
          </p:nvPr>
        </p:nvSpPr>
        <p:spPr/>
      </p:sp>
      <p:sp>
        <p:nvSpPr>
          <p:cNvPr id="7" name="Text Placeholder 6"/>
          <p:cNvSpPr>
            <a:spLocks noGrp="1"/>
          </p:cNvSpPr>
          <p:nvPr>
            <p:ph type="body" sz="quarter" idx="10"/>
          </p:nvPr>
        </p:nvSpPr>
        <p:spPr/>
        <p:txBody>
          <a:bodyPr/>
          <a:lstStyle/>
          <a:p>
            <a:r>
              <a:rPr lang="en-US" dirty="0"/>
              <a:t>Narratives within the Core Dossier</a:t>
            </a:r>
          </a:p>
        </p:txBody>
      </p:sp>
      <p:sp>
        <p:nvSpPr>
          <p:cNvPr id="3" name="Slide Number Placeholder 2"/>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graphicFrame>
        <p:nvGraphicFramePr>
          <p:cNvPr id="6" name="Diagram 5"/>
          <p:cNvGraphicFramePr/>
          <p:nvPr>
            <p:extLst>
              <p:ext uri="{D42A27DB-BD31-4B8C-83A1-F6EECF244321}">
                <p14:modId xmlns:p14="http://schemas.microsoft.com/office/powerpoint/2010/main" val="139054329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Left-Right Arrow 10"/>
          <p:cNvSpPr/>
          <p:nvPr/>
        </p:nvSpPr>
        <p:spPr>
          <a:xfrm>
            <a:off x="5526147" y="2590800"/>
            <a:ext cx="1216152" cy="28194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p:cNvSpPr/>
          <p:nvPr/>
        </p:nvSpPr>
        <p:spPr>
          <a:xfrm>
            <a:off x="4937760" y="2872740"/>
            <a:ext cx="251460" cy="1216152"/>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a:off x="5487924" y="4088892"/>
            <a:ext cx="1216152" cy="262128"/>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Down Arrow 15"/>
          <p:cNvSpPr/>
          <p:nvPr/>
        </p:nvSpPr>
        <p:spPr>
          <a:xfrm>
            <a:off x="7168642" y="2872740"/>
            <a:ext cx="291338" cy="1216152"/>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5419344" y="2922269"/>
            <a:ext cx="1461516" cy="1069129"/>
          </a:xfrm>
          <a:prstGeom prst="straightConnector1">
            <a:avLst/>
          </a:prstGeom>
          <a:ln>
            <a:solidFill>
              <a:schemeClr val="bg1"/>
            </a:solidFill>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2" name="Straight Arrow Connector 21"/>
          <p:cNvCxnSpPr/>
          <p:nvPr/>
        </p:nvCxnSpPr>
        <p:spPr>
          <a:xfrm>
            <a:off x="5394960" y="2932747"/>
            <a:ext cx="1309116" cy="1013460"/>
          </a:xfrm>
          <a:prstGeom prst="straightConnector1">
            <a:avLst/>
          </a:prstGeom>
          <a:ln>
            <a:solidFill>
              <a:schemeClr val="bg1"/>
            </a:solidFill>
            <a:headEnd type="triangle"/>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875612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3335" y="1341841"/>
            <a:ext cx="11470321" cy="4339342"/>
          </a:xfrm>
        </p:spPr>
        <p:txBody>
          <a:bodyPr/>
          <a:lstStyle/>
          <a:p>
            <a:pPr>
              <a:spcBef>
                <a:spcPct val="0"/>
              </a:spcBef>
            </a:pPr>
            <a:r>
              <a:rPr lang="en-US" sz="2400" dirty="0">
                <a:latin typeface="Calibri Light"/>
                <a:cs typeface="Calibri Light"/>
              </a:rPr>
              <a:t> </a:t>
            </a:r>
            <a:r>
              <a:rPr lang="en-US" sz="2400" dirty="0" smtClean="0">
                <a:latin typeface="Calibri Light"/>
                <a:cs typeface="Calibri Light"/>
              </a:rPr>
              <a:t>Teaching</a:t>
            </a:r>
            <a:endParaRPr lang="en-US" sz="2400" dirty="0">
              <a:latin typeface="Calibri Light"/>
              <a:cs typeface="Calibri Light"/>
            </a:endParaRPr>
          </a:p>
          <a:p>
            <a:pPr marL="285750" indent="-285750">
              <a:spcBef>
                <a:spcPct val="0"/>
              </a:spcBef>
              <a:buFont typeface="Arial"/>
              <a:buChar char="•"/>
            </a:pPr>
            <a:r>
              <a:rPr lang="en-US" sz="2400" b="1" dirty="0">
                <a:latin typeface="Calibri Light"/>
                <a:cs typeface="Calibri Light"/>
              </a:rPr>
              <a:t>750-word Teaching Statement</a:t>
            </a:r>
            <a:r>
              <a:rPr lang="en-US" sz="2400" dirty="0">
                <a:latin typeface="Calibri Light"/>
                <a:cs typeface="Calibri Light"/>
              </a:rPr>
              <a:t> describing your approach to and goals in teaching, </a:t>
            </a:r>
            <a:r>
              <a:rPr lang="en-US" sz="2400" dirty="0">
                <a:solidFill>
                  <a:srgbClr val="C00000"/>
                </a:solidFill>
                <a:latin typeface="Calibri Light"/>
                <a:cs typeface="Calibri Light"/>
              </a:rPr>
              <a:t>major accomplishments</a:t>
            </a:r>
            <a:r>
              <a:rPr lang="en-US" sz="2400" dirty="0">
                <a:latin typeface="Calibri Light"/>
                <a:cs typeface="Calibri Light"/>
              </a:rPr>
              <a:t>, </a:t>
            </a:r>
            <a:r>
              <a:rPr lang="en-US" sz="2400" dirty="0">
                <a:solidFill>
                  <a:srgbClr val="C00000"/>
                </a:solidFill>
                <a:latin typeface="Calibri Light"/>
                <a:cs typeface="Calibri Light"/>
              </a:rPr>
              <a:t>plans for the future</a:t>
            </a:r>
            <a:r>
              <a:rPr lang="en-US" sz="2400" dirty="0">
                <a:latin typeface="Calibri Light"/>
                <a:cs typeface="Calibri Light"/>
              </a:rPr>
              <a:t> in teaching</a:t>
            </a:r>
            <a:endParaRPr lang="en-US" sz="2400" dirty="0">
              <a:cs typeface="Arial"/>
            </a:endParaRPr>
          </a:p>
          <a:p>
            <a:pPr marL="285750" indent="-285750">
              <a:spcBef>
                <a:spcPct val="0"/>
              </a:spcBef>
              <a:buFont typeface="Arial"/>
              <a:buChar char="•"/>
            </a:pPr>
            <a:r>
              <a:rPr lang="en-US" sz="2400" b="1" dirty="0">
                <a:latin typeface="Calibri Light"/>
                <a:cs typeface="Calibri Light"/>
              </a:rPr>
              <a:t>250-word Evaluation Statement</a:t>
            </a:r>
            <a:r>
              <a:rPr lang="en-US" sz="2400" dirty="0">
                <a:latin typeface="Calibri Light"/>
                <a:cs typeface="Calibri Light"/>
              </a:rPr>
              <a:t> describing how you have used evaluation information to improve the quality of instruction</a:t>
            </a:r>
          </a:p>
          <a:p>
            <a:pPr marL="285750" indent="-285750">
              <a:spcBef>
                <a:spcPct val="0"/>
              </a:spcBef>
              <a:buFont typeface="Arial"/>
              <a:buChar char="•"/>
            </a:pPr>
            <a:r>
              <a:rPr lang="en-US" sz="2400" b="1" dirty="0">
                <a:latin typeface="Calibri Light"/>
                <a:cs typeface="Calibri Light"/>
              </a:rPr>
              <a:t>Brief description</a:t>
            </a:r>
            <a:r>
              <a:rPr lang="en-US" sz="2400" dirty="0">
                <a:latin typeface="Calibri Light"/>
                <a:cs typeface="Calibri Light"/>
              </a:rPr>
              <a:t> of student advising- mentoring of UG and graduate, professional students</a:t>
            </a:r>
          </a:p>
          <a:p>
            <a:pPr>
              <a:spcBef>
                <a:spcPct val="0"/>
              </a:spcBef>
            </a:pPr>
            <a:r>
              <a:rPr lang="en-US" sz="2400" dirty="0">
                <a:latin typeface="Calibri Light"/>
                <a:cs typeface="Calibri Light"/>
              </a:rPr>
              <a:t/>
            </a:r>
            <a:br>
              <a:rPr lang="en-US" sz="2400" dirty="0">
                <a:latin typeface="Calibri Light"/>
                <a:cs typeface="Calibri Light"/>
              </a:rPr>
            </a:br>
            <a:r>
              <a:rPr lang="en-US" sz="2400" dirty="0">
                <a:latin typeface="Calibri Light"/>
                <a:cs typeface="Calibri Light"/>
              </a:rPr>
              <a:t>Research</a:t>
            </a:r>
            <a:endParaRPr lang="en-US" sz="2400" dirty="0">
              <a:cs typeface="Arial"/>
            </a:endParaRPr>
          </a:p>
          <a:p>
            <a:pPr marL="285750" indent="-285750">
              <a:spcBef>
                <a:spcPct val="0"/>
              </a:spcBef>
              <a:buFont typeface="Arial"/>
              <a:buChar char="•"/>
            </a:pPr>
            <a:r>
              <a:rPr lang="en-US" sz="2400" b="1" dirty="0">
                <a:latin typeface="Calibri Light"/>
                <a:cs typeface="Calibri Light"/>
              </a:rPr>
              <a:t>750-word Research Statement</a:t>
            </a:r>
            <a:r>
              <a:rPr lang="en-US" sz="2400" dirty="0">
                <a:latin typeface="Calibri Light"/>
                <a:cs typeface="Calibri Light"/>
              </a:rPr>
              <a:t> describing the focus of your research, scholarly or creative work, </a:t>
            </a:r>
            <a:r>
              <a:rPr lang="en-US" sz="2400" dirty="0">
                <a:solidFill>
                  <a:srgbClr val="C00000"/>
                </a:solidFill>
                <a:latin typeface="Calibri Light"/>
                <a:cs typeface="Calibri Light"/>
              </a:rPr>
              <a:t>major accomplishments</a:t>
            </a:r>
            <a:r>
              <a:rPr lang="en-US" sz="2400" dirty="0">
                <a:latin typeface="Calibri Light"/>
                <a:cs typeface="Calibri Light"/>
              </a:rPr>
              <a:t>, and </a:t>
            </a:r>
            <a:r>
              <a:rPr lang="en-US" sz="2400" dirty="0">
                <a:solidFill>
                  <a:srgbClr val="C00000"/>
                </a:solidFill>
                <a:latin typeface="Calibri Light"/>
                <a:cs typeface="Calibri Light"/>
              </a:rPr>
              <a:t>plans for the future</a:t>
            </a:r>
            <a:r>
              <a:rPr lang="en-US" sz="2400" dirty="0">
                <a:latin typeface="Calibri Light"/>
                <a:cs typeface="Calibri Light"/>
              </a:rPr>
              <a:t>, including works in progress.</a:t>
            </a:r>
            <a:br>
              <a:rPr lang="en-US" sz="2400" dirty="0">
                <a:latin typeface="Calibri Light"/>
                <a:cs typeface="Calibri Light"/>
              </a:rPr>
            </a:br>
            <a:endParaRPr lang="en-US" sz="2400" dirty="0">
              <a:latin typeface="Calibri Light"/>
              <a:cs typeface="Calibri Light"/>
            </a:endParaRPr>
          </a:p>
          <a:p>
            <a:pPr>
              <a:spcBef>
                <a:spcPct val="0"/>
              </a:spcBef>
            </a:pPr>
            <a:r>
              <a:rPr lang="en-US" sz="2400" dirty="0">
                <a:latin typeface="Calibri Light"/>
                <a:cs typeface="Calibri Light"/>
              </a:rPr>
              <a:t>Service</a:t>
            </a:r>
            <a:endParaRPr lang="en-US" sz="2400" dirty="0">
              <a:cs typeface="Arial"/>
            </a:endParaRPr>
          </a:p>
          <a:p>
            <a:pPr marL="285750" indent="-285750">
              <a:spcBef>
                <a:spcPct val="0"/>
              </a:spcBef>
              <a:buFont typeface="Arial"/>
              <a:buChar char="•"/>
            </a:pPr>
            <a:r>
              <a:rPr lang="en-US" sz="2400" b="1" dirty="0">
                <a:latin typeface="Calibri Light"/>
                <a:cs typeface="Calibri Light"/>
              </a:rPr>
              <a:t>Summary </a:t>
            </a:r>
            <a:r>
              <a:rPr lang="en-US" sz="2400" dirty="0">
                <a:latin typeface="Calibri Light"/>
                <a:cs typeface="Calibri Light"/>
              </a:rPr>
              <a:t>of participation in professional service</a:t>
            </a:r>
            <a:endParaRPr lang="en-US" sz="2400" dirty="0">
              <a:cs typeface="Arial"/>
            </a:endParaRPr>
          </a:p>
          <a:p>
            <a:pPr marL="285750" indent="-285750">
              <a:spcBef>
                <a:spcPct val="0"/>
              </a:spcBef>
              <a:buFont typeface="Arial"/>
              <a:buChar char="•"/>
            </a:pPr>
            <a:r>
              <a:rPr lang="en-US" sz="2400" b="1" dirty="0">
                <a:latin typeface="Calibri Light"/>
                <a:cs typeface="Calibri Light"/>
              </a:rPr>
              <a:t>Brief elaboration</a:t>
            </a:r>
            <a:r>
              <a:rPr lang="en-US" sz="2400" dirty="0">
                <a:latin typeface="Calibri Light"/>
                <a:cs typeface="Calibri Light"/>
              </a:rPr>
              <a:t> on and additional information about service activities listed in the dossier</a:t>
            </a:r>
            <a:endParaRPr lang="en-US" sz="2400" dirty="0">
              <a:cs typeface="Arial"/>
            </a:endParaRPr>
          </a:p>
          <a:p>
            <a:endParaRPr lang="en-US" dirty="0"/>
          </a:p>
        </p:txBody>
      </p:sp>
      <p:sp>
        <p:nvSpPr>
          <p:cNvPr id="2" name="Title 1"/>
          <p:cNvSpPr>
            <a:spLocks noGrp="1"/>
          </p:cNvSpPr>
          <p:nvPr>
            <p:ph type="title" idx="4294967295"/>
          </p:nvPr>
        </p:nvSpPr>
        <p:spPr>
          <a:xfrm>
            <a:off x="792163" y="335460"/>
            <a:ext cx="11399838" cy="519423"/>
          </a:xfrm>
          <a:prstGeom prst="rect">
            <a:avLst/>
          </a:prstGeom>
        </p:spPr>
        <p:txBody>
          <a:bodyPr/>
          <a:lstStyle/>
          <a:p>
            <a:r>
              <a:rPr lang="en-US" sz="3200" dirty="0" smtClean="0">
                <a:solidFill>
                  <a:srgbClr val="C00000"/>
                </a:solidFill>
                <a:latin typeface="Arial" panose="020B0604020202020204" pitchFamily="34" charset="0"/>
                <a:cs typeface="Arial" panose="020B0604020202020204" pitchFamily="34" charset="0"/>
              </a:rPr>
              <a:t>OAA Required Dossier Components</a:t>
            </a:r>
            <a:endParaRPr lang="en-US" sz="32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803471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70920" y="1255271"/>
            <a:ext cx="11172737" cy="4907460"/>
          </a:xfrm>
        </p:spPr>
        <p:txBody>
          <a:bodyPr/>
          <a:lstStyle/>
          <a:p>
            <a:pPr marL="285750" indent="-285750">
              <a:buFont typeface="Arial" panose="020B0604020202020204" pitchFamily="34" charset="0"/>
              <a:buChar char="•"/>
            </a:pPr>
            <a:r>
              <a:rPr lang="en-US" sz="2800" dirty="0"/>
              <a:t>This is your professional story where you describe the meaning and impact of your career</a:t>
            </a:r>
          </a:p>
          <a:p>
            <a:pPr marL="285750" indent="-285750">
              <a:buFont typeface="Arial" panose="020B0604020202020204" pitchFamily="34" charset="0"/>
              <a:buChar char="•"/>
            </a:pPr>
            <a:r>
              <a:rPr lang="en-US" sz="2800" dirty="0"/>
              <a:t>What are the major connecting themes of your career?</a:t>
            </a:r>
          </a:p>
          <a:p>
            <a:pPr marL="285750" indent="-285750">
              <a:buFont typeface="Arial" panose="020B0604020202020204" pitchFamily="34" charset="0"/>
              <a:buChar char="•"/>
            </a:pPr>
            <a:r>
              <a:rPr lang="en-US" sz="2800" dirty="0"/>
              <a:t>Think of it as the abstract for a grant:</a:t>
            </a:r>
          </a:p>
          <a:p>
            <a:pPr marL="742950" lvl="1" indent="-285750">
              <a:buFont typeface="Arial" panose="020B0604020202020204" pitchFamily="34" charset="0"/>
              <a:buChar char="•"/>
            </a:pPr>
            <a:r>
              <a:rPr lang="en-US" dirty="0" smtClean="0">
                <a:solidFill>
                  <a:srgbClr val="C00000"/>
                </a:solidFill>
              </a:rPr>
              <a:t>Reviewers </a:t>
            </a:r>
            <a:r>
              <a:rPr lang="en-US" dirty="0">
                <a:solidFill>
                  <a:srgbClr val="C00000"/>
                </a:solidFill>
              </a:rPr>
              <a:t>will read this first to get an idea of what they will find in the </a:t>
            </a:r>
            <a:r>
              <a:rPr lang="en-US" dirty="0" smtClean="0">
                <a:solidFill>
                  <a:srgbClr val="C00000"/>
                </a:solidFill>
              </a:rPr>
              <a:t>dossier</a:t>
            </a:r>
            <a:endParaRPr lang="en-US" dirty="0">
              <a:solidFill>
                <a:srgbClr val="C00000"/>
              </a:solidFill>
            </a:endParaRPr>
          </a:p>
          <a:p>
            <a:pPr marL="742950" lvl="1" indent="-285750">
              <a:buFont typeface="Arial" panose="020B0604020202020204" pitchFamily="34" charset="0"/>
              <a:buChar char="•"/>
            </a:pPr>
            <a:r>
              <a:rPr lang="en-US" dirty="0">
                <a:solidFill>
                  <a:srgbClr val="C00000"/>
                </a:solidFill>
              </a:rPr>
              <a:t>Your narrative will be supported by what is in your dossier</a:t>
            </a:r>
          </a:p>
          <a:p>
            <a:pPr marL="742950" lvl="1" indent="-285750">
              <a:buFont typeface="Arial" panose="020B0604020202020204" pitchFamily="34" charset="0"/>
              <a:buChar char="•"/>
            </a:pPr>
            <a:r>
              <a:rPr lang="en-US" dirty="0">
                <a:solidFill>
                  <a:srgbClr val="C00000"/>
                </a:solidFill>
              </a:rPr>
              <a:t>Tell them what you are going to show them in your dossier</a:t>
            </a:r>
          </a:p>
          <a:p>
            <a:endParaRPr lang="en-US" dirty="0"/>
          </a:p>
          <a:p>
            <a:endParaRPr lang="en-US" dirty="0"/>
          </a:p>
        </p:txBody>
      </p:sp>
      <p:sp>
        <p:nvSpPr>
          <p:cNvPr id="2" name="Title 1"/>
          <p:cNvSpPr>
            <a:spLocks noGrp="1"/>
          </p:cNvSpPr>
          <p:nvPr>
            <p:ph type="title" idx="4294967295"/>
          </p:nvPr>
        </p:nvSpPr>
        <p:spPr>
          <a:xfrm>
            <a:off x="1000969" y="160338"/>
            <a:ext cx="10286155" cy="764883"/>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Biographical Narrative</a:t>
            </a:r>
          </a:p>
        </p:txBody>
      </p:sp>
      <p:sp>
        <p:nvSpPr>
          <p:cNvPr id="3" name="Slide Number Placeholder 2"/>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 </a:t>
            </a:r>
            <a:r>
              <a:rPr lang="en-US" dirty="0">
                <a:solidFill>
                  <a:schemeClr val="accent1"/>
                </a:solidFill>
              </a:rPr>
              <a:t>|</a:t>
            </a:r>
          </a:p>
        </p:txBody>
      </p:sp>
    </p:spTree>
    <p:extLst>
      <p:ext uri="{BB962C8B-B14F-4D97-AF65-F5344CB8AC3E}">
        <p14:creationId xmlns:p14="http://schemas.microsoft.com/office/powerpoint/2010/main" val="1783395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70921" y="1514982"/>
            <a:ext cx="11172736" cy="2369865"/>
          </a:xfrm>
        </p:spPr>
        <p:txBody>
          <a:bodyPr/>
          <a:lstStyle/>
          <a:p>
            <a:r>
              <a:rPr lang="en-US" sz="2800" b="0" i="1" dirty="0" smtClean="0"/>
              <a:t>“My </a:t>
            </a:r>
            <a:r>
              <a:rPr lang="en-US" sz="2800" b="0" i="1" dirty="0"/>
              <a:t>career is characterized by a </a:t>
            </a:r>
            <a:r>
              <a:rPr lang="en-US" sz="2800" b="0" i="1" u="sng" dirty="0"/>
              <a:t>sustained pattern </a:t>
            </a:r>
            <a:r>
              <a:rPr lang="en-US" sz="2800" b="0" i="1" dirty="0"/>
              <a:t>of </a:t>
            </a:r>
            <a:r>
              <a:rPr lang="en-US" sz="2800" i="1" dirty="0"/>
              <a:t>multidisciplinary scholarship</a:t>
            </a:r>
            <a:r>
              <a:rPr lang="en-US" sz="2800" b="0" i="1" dirty="0"/>
              <a:t> in the field of XXX. My clinical and research experiences have facilitated opportunities for </a:t>
            </a:r>
            <a:r>
              <a:rPr lang="en-US" sz="2800" i="1" dirty="0"/>
              <a:t>national leadership and service </a:t>
            </a:r>
            <a:r>
              <a:rPr lang="en-US" sz="2800" b="0" i="1" dirty="0"/>
              <a:t>in multiple NIH-funded consortia and XX societies. I have remained committed to teaching, mentoring, and dissemination of knowledge, which has led to </a:t>
            </a:r>
            <a:r>
              <a:rPr lang="en-US" sz="2800" i="1" dirty="0"/>
              <a:t>national and international recognition in the areas of XX, clinical trials in XX, and management of XX. </a:t>
            </a:r>
            <a:r>
              <a:rPr lang="en-US" sz="2800" b="0" i="1" dirty="0"/>
              <a:t>The following report will provide additional context and details regarding these contributions</a:t>
            </a:r>
            <a:r>
              <a:rPr lang="en-US" sz="2800" b="0" i="1" dirty="0" smtClean="0"/>
              <a:t>.”</a:t>
            </a:r>
            <a:endParaRPr lang="en-US" sz="2800" b="0" i="1" dirty="0"/>
          </a:p>
        </p:txBody>
      </p:sp>
      <p:sp>
        <p:nvSpPr>
          <p:cNvPr id="2" name="Title 1"/>
          <p:cNvSpPr>
            <a:spLocks noGrp="1"/>
          </p:cNvSpPr>
          <p:nvPr>
            <p:ph type="title" idx="4294967295"/>
          </p:nvPr>
        </p:nvSpPr>
        <p:spPr>
          <a:xfrm>
            <a:off x="792163" y="362515"/>
            <a:ext cx="11399837" cy="877324"/>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Summary Statements</a:t>
            </a:r>
          </a:p>
        </p:txBody>
      </p:sp>
      <p:sp>
        <p:nvSpPr>
          <p:cNvPr id="3" name="Slide Number Placeholder 2"/>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180191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99803" y="1004342"/>
            <a:ext cx="11543854" cy="5351488"/>
          </a:xfrm>
        </p:spPr>
        <p:txBody>
          <a:bodyPr/>
          <a:lstStyle/>
          <a:p>
            <a:r>
              <a:rPr lang="en-US" sz="2800" b="0" i="1" dirty="0" smtClean="0"/>
              <a:t>“</a:t>
            </a:r>
            <a:r>
              <a:rPr lang="en-US" sz="2800" b="0" dirty="0"/>
              <a:t>My research focuses on developing and testing novel pediatric and adult interventions that </a:t>
            </a:r>
            <a:r>
              <a:rPr lang="en-US" sz="2800" i="1" dirty="0"/>
              <a:t>optimize patient outcomes </a:t>
            </a:r>
            <a:r>
              <a:rPr lang="en-US" sz="2800" b="0" dirty="0"/>
              <a:t>while</a:t>
            </a:r>
            <a:r>
              <a:rPr lang="en-US" sz="2800" b="0" i="1" dirty="0"/>
              <a:t> </a:t>
            </a:r>
            <a:r>
              <a:rPr lang="en-US" sz="2800" i="1" dirty="0"/>
              <a:t>protecting caregiver health.</a:t>
            </a:r>
            <a:r>
              <a:rPr lang="en-US" sz="2800" dirty="0"/>
              <a:t> </a:t>
            </a:r>
            <a:r>
              <a:rPr lang="en-US" sz="2800" b="0" dirty="0"/>
              <a:t>Promoting positive patient outcomes while protecting the health of formal (e.g. healthcare providers) and informal (e.g. unpaid; family) caregivers presents </a:t>
            </a:r>
            <a:r>
              <a:rPr lang="en-US" sz="2800" b="0" u="sng" dirty="0"/>
              <a:t>complex intervention challenges</a:t>
            </a:r>
            <a:r>
              <a:rPr lang="en-US" sz="2800" b="0" dirty="0"/>
              <a:t>. My work prioritizes solving these complex problems by 1) designing and testing the use of </a:t>
            </a:r>
            <a:r>
              <a:rPr lang="en-US" sz="2800" dirty="0"/>
              <a:t>emerging technologies </a:t>
            </a:r>
            <a:r>
              <a:rPr lang="en-US" sz="2800" b="0" dirty="0"/>
              <a:t>to promote health, recovery, and rehabilitation and 2) designing and implementing </a:t>
            </a:r>
            <a:r>
              <a:rPr lang="en-US" sz="2800" dirty="0"/>
              <a:t>rigorous clinical trials</a:t>
            </a:r>
            <a:r>
              <a:rPr lang="en-US" sz="2800" b="0" dirty="0"/>
              <a:t> that contribute essential evidence regarding effective interventions. I have leveraged the expertise of and collaborations with my two long-standing </a:t>
            </a:r>
            <a:r>
              <a:rPr lang="en-US" sz="2800" dirty="0"/>
              <a:t>multidisciplinary teams</a:t>
            </a:r>
            <a:r>
              <a:rPr lang="en-US" sz="2800" b="0" dirty="0"/>
              <a:t>, representing nursing, medicine, psychology, physical therapy, design, and engineering, partnerships that produce a distinct advantage when approaching complicated scientific questions. </a:t>
            </a:r>
          </a:p>
        </p:txBody>
      </p:sp>
      <p:sp>
        <p:nvSpPr>
          <p:cNvPr id="2" name="Title 1"/>
          <p:cNvSpPr>
            <a:spLocks noGrp="1"/>
          </p:cNvSpPr>
          <p:nvPr>
            <p:ph type="title" idx="4294967295"/>
          </p:nvPr>
        </p:nvSpPr>
        <p:spPr>
          <a:xfrm>
            <a:off x="792163" y="362515"/>
            <a:ext cx="11399837" cy="877324"/>
          </a:xfrm>
          <a:prstGeom prst="rect">
            <a:avLst/>
          </a:prstGeom>
        </p:spPr>
        <p:txBody>
          <a:bodyPr/>
          <a:lstStyle/>
          <a:p>
            <a:r>
              <a:rPr lang="en-US" sz="3200" dirty="0">
                <a:solidFill>
                  <a:srgbClr val="C00000"/>
                </a:solidFill>
                <a:latin typeface="Arial" panose="020B0604020202020204" pitchFamily="34" charset="0"/>
                <a:cs typeface="Arial" panose="020B0604020202020204" pitchFamily="34" charset="0"/>
              </a:rPr>
              <a:t>Summary Statements</a:t>
            </a:r>
          </a:p>
        </p:txBody>
      </p:sp>
      <p:sp>
        <p:nvSpPr>
          <p:cNvPr id="3" name="Slide Number Placeholder 2"/>
          <p:cNvSpPr>
            <a:spLocks noGrp="1"/>
          </p:cNvSpPr>
          <p:nvPr>
            <p:ph type="sldNum" sz="quarter" idx="4294967295"/>
          </p:nvPr>
        </p:nvSpPr>
        <p:spPr>
          <a:xfrm>
            <a:off x="0" y="6570663"/>
            <a:ext cx="792163" cy="365125"/>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4127291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697974" y="1174111"/>
            <a:ext cx="11145682" cy="4929103"/>
          </a:xfrm>
        </p:spPr>
        <p:txBody>
          <a:bodyPr/>
          <a:lstStyle/>
          <a:p>
            <a:pPr marL="342900" indent="-342900">
              <a:buFont typeface="Wingdings" panose="05000000000000000000" pitchFamily="2" charset="2"/>
              <a:buChar char="§"/>
            </a:pPr>
            <a:r>
              <a:rPr lang="en-US" sz="2800" dirty="0"/>
              <a:t>What are your overall professional goals? </a:t>
            </a:r>
          </a:p>
          <a:p>
            <a:pPr marL="342900" indent="-342900">
              <a:buFont typeface="Wingdings" panose="05000000000000000000" pitchFamily="2" charset="2"/>
              <a:buChar char="§"/>
            </a:pPr>
            <a:r>
              <a:rPr lang="en-US" sz="2800" dirty="0"/>
              <a:t>How has that trajectory built over time?</a:t>
            </a:r>
          </a:p>
          <a:p>
            <a:pPr marL="342900" indent="-342900">
              <a:buFont typeface="Wingdings" panose="05000000000000000000" pitchFamily="2" charset="2"/>
              <a:buChar char="§"/>
            </a:pPr>
            <a:r>
              <a:rPr lang="en-US" sz="2800" dirty="0"/>
              <a:t>What are the unifying themes of your publications?</a:t>
            </a:r>
          </a:p>
          <a:p>
            <a:pPr marL="800100" lvl="1" indent="-342900">
              <a:buFont typeface="Wingdings" panose="05000000000000000000" pitchFamily="2" charset="2"/>
              <a:buChar char="§"/>
            </a:pPr>
            <a:r>
              <a:rPr lang="en-US" sz="2800" dirty="0"/>
              <a:t>Reviewers are not content experts</a:t>
            </a:r>
          </a:p>
          <a:p>
            <a:pPr marL="800100" lvl="1" indent="-342900">
              <a:buFont typeface="Wingdings" panose="05000000000000000000" pitchFamily="2" charset="2"/>
              <a:buChar char="§"/>
            </a:pPr>
            <a:r>
              <a:rPr lang="en-US" sz="2800" dirty="0"/>
              <a:t>They may not see how your papers are related</a:t>
            </a:r>
          </a:p>
          <a:p>
            <a:pPr marL="342900" indent="-342900">
              <a:buFont typeface="Wingdings" panose="05000000000000000000" pitchFamily="2" charset="2"/>
              <a:buChar char="§"/>
            </a:pPr>
            <a:r>
              <a:rPr lang="en-US" sz="2800" dirty="0"/>
              <a:t>How do your career themes inform your clinical role?</a:t>
            </a:r>
          </a:p>
          <a:p>
            <a:pPr marL="342900" indent="-342900">
              <a:buFont typeface="Wingdings" panose="05000000000000000000" pitchFamily="2" charset="2"/>
              <a:buChar char="§"/>
            </a:pPr>
            <a:r>
              <a:rPr lang="en-US" sz="2800" dirty="0"/>
              <a:t>How do themes tie in with your role as an educator?</a:t>
            </a:r>
          </a:p>
          <a:p>
            <a:pPr marL="342900" indent="-342900">
              <a:buFont typeface="Wingdings" panose="05000000000000000000" pitchFamily="2" charset="2"/>
              <a:buChar char="§"/>
            </a:pPr>
            <a:r>
              <a:rPr lang="en-US" sz="2800" dirty="0"/>
              <a:t>How does service support these roles?</a:t>
            </a:r>
          </a:p>
        </p:txBody>
      </p:sp>
      <p:sp>
        <p:nvSpPr>
          <p:cNvPr id="2" name="Title 1"/>
          <p:cNvSpPr>
            <a:spLocks noGrp="1"/>
          </p:cNvSpPr>
          <p:nvPr>
            <p:ph type="title" idx="4294967295"/>
          </p:nvPr>
        </p:nvSpPr>
        <p:spPr>
          <a:xfrm>
            <a:off x="941453" y="91981"/>
            <a:ext cx="7098774" cy="676331"/>
          </a:xfrm>
          <a:prstGeom prst="rect">
            <a:avLst/>
          </a:prstGeom>
        </p:spPr>
        <p:txBody>
          <a:bodyPr/>
          <a:lstStyle/>
          <a:p>
            <a:r>
              <a:rPr lang="en-US" sz="3200" dirty="0" smtClean="0">
                <a:solidFill>
                  <a:srgbClr val="C00000"/>
                </a:solidFill>
                <a:latin typeface="Arial" panose="020B0604020202020204" pitchFamily="34" charset="0"/>
                <a:cs typeface="Arial" panose="020B0604020202020204" pitchFamily="34" charset="0"/>
              </a:rPr>
              <a:t>Identify the themes of your story</a:t>
            </a:r>
            <a:endParaRPr lang="en-US" sz="3200" dirty="0">
              <a:solidFill>
                <a:srgbClr val="C0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0" y="6583363"/>
            <a:ext cx="792163" cy="274637"/>
          </a:xfrm>
          <a:prstGeom prst="rect">
            <a:avLst/>
          </a:prstGeom>
        </p:spPr>
        <p:txBody>
          <a:bodyPr/>
          <a:lstStyle/>
          <a:p>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3364277403"/>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6 OSUWMC Template">
  <a:themeElements>
    <a:clrScheme name="OSUWMC Sept 2013">
      <a:dk1>
        <a:srgbClr val="000000"/>
      </a:dk1>
      <a:lt1>
        <a:srgbClr val="FFFFFF"/>
      </a:lt1>
      <a:dk2>
        <a:srgbClr val="666666"/>
      </a:dk2>
      <a:lt2>
        <a:srgbClr val="F2F2F2"/>
      </a:lt2>
      <a:accent1>
        <a:srgbClr val="BB0000"/>
      </a:accent1>
      <a:accent2>
        <a:srgbClr val="D25F15"/>
      </a:accent2>
      <a:accent3>
        <a:srgbClr val="7DA1C4"/>
      </a:accent3>
      <a:accent4>
        <a:srgbClr val="880063"/>
      </a:accent4>
      <a:accent5>
        <a:srgbClr val="999500"/>
      </a:accent5>
      <a:accent6>
        <a:srgbClr val="65513C"/>
      </a:accent6>
      <a:hlink>
        <a:srgbClr val="4B79A5"/>
      </a:hlink>
      <a:folHlink>
        <a:srgbClr val="A3A3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llege of Medicine">
      <a:dk1>
        <a:srgbClr val="000000"/>
      </a:dk1>
      <a:lt1>
        <a:srgbClr val="FFFFFF"/>
      </a:lt1>
      <a:dk2>
        <a:srgbClr val="44546A"/>
      </a:dk2>
      <a:lt2>
        <a:srgbClr val="E7E6E6"/>
      </a:lt2>
      <a:accent1>
        <a:srgbClr val="CC0000"/>
      </a:accent1>
      <a:accent2>
        <a:srgbClr val="666665"/>
      </a:accent2>
      <a:accent3>
        <a:srgbClr val="762482"/>
      </a:accent3>
      <a:accent4>
        <a:srgbClr val="105E66"/>
      </a:accent4>
      <a:accent5>
        <a:srgbClr val="E57200"/>
      </a:accent5>
      <a:accent6>
        <a:srgbClr val="6ABAAE"/>
      </a:accent6>
      <a:hlink>
        <a:srgbClr val="BB0000"/>
      </a:hlink>
      <a:folHlink>
        <a:srgbClr val="65656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CC625D6398745ABF077ED4A32839B" ma:contentTypeVersion="11" ma:contentTypeDescription="Create a new document." ma:contentTypeScope="" ma:versionID="7b6b6d0618b5e03d3d7ebb37e5b20ca6">
  <xsd:schema xmlns:xsd="http://www.w3.org/2001/XMLSchema" xmlns:xs="http://www.w3.org/2001/XMLSchema" xmlns:p="http://schemas.microsoft.com/office/2006/metadata/properties" xmlns:ns3="0fa4ec56-bc01-48db-b5a8-a384a20ac94c" xmlns:ns4="738052d1-c4b1-44b2-a809-9bb028271771" targetNamespace="http://schemas.microsoft.com/office/2006/metadata/properties" ma:root="true" ma:fieldsID="274f05786fd5c846a14771c613c48698" ns3:_="" ns4:_="">
    <xsd:import namespace="0fa4ec56-bc01-48db-b5a8-a384a20ac94c"/>
    <xsd:import namespace="738052d1-c4b1-44b2-a809-9bb02827177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4ec56-bc01-48db-b5a8-a384a20ac94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8052d1-c4b1-44b2-a809-9bb02827177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5C503F-8B86-42DE-89AD-FAA873E27F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a4ec56-bc01-48db-b5a8-a384a20ac94c"/>
    <ds:schemaRef ds:uri="738052d1-c4b1-44b2-a809-9bb0282717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D09BB1-D34C-4BFA-BC4C-B7ADE8E816CD}">
  <ds:schemaRefs>
    <ds:schemaRef ds:uri="http://purl.org/dc/elements/1.1/"/>
    <ds:schemaRef ds:uri="http://purl.org/dc/terms/"/>
    <ds:schemaRef ds:uri="738052d1-c4b1-44b2-a809-9bb028271771"/>
    <ds:schemaRef ds:uri="http://schemas.microsoft.com/office/2006/metadata/properties"/>
    <ds:schemaRef ds:uri="0fa4ec56-bc01-48db-b5a8-a384a20ac94c"/>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57471F3-F1C9-44B0-B9D4-8B998707F8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1650</TotalTime>
  <Words>3430</Words>
  <Application>Microsoft Office PowerPoint</Application>
  <PresentationFormat>Widescreen</PresentationFormat>
  <Paragraphs>220</Paragraphs>
  <Slides>25</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Arial,Sans-Serif</vt:lpstr>
      <vt:lpstr>Calibri</vt:lpstr>
      <vt:lpstr>Calibri Light</vt:lpstr>
      <vt:lpstr>Cambria Math</vt:lpstr>
      <vt:lpstr>Symbol</vt:lpstr>
      <vt:lpstr>Times New Roman</vt:lpstr>
      <vt:lpstr>Wingdings</vt:lpstr>
      <vt:lpstr>2016 OSUWMC Template</vt:lpstr>
      <vt:lpstr>Office Theme</vt:lpstr>
      <vt:lpstr>PowerPoint Presentation</vt:lpstr>
      <vt:lpstr>PowerPoint Presentation</vt:lpstr>
      <vt:lpstr> </vt:lpstr>
      <vt:lpstr>PowerPoint Presentation</vt:lpstr>
      <vt:lpstr>OAA Required Dossier Components</vt:lpstr>
      <vt:lpstr>Biographical Narrative</vt:lpstr>
      <vt:lpstr>Summary Statements</vt:lpstr>
      <vt:lpstr>Summary Statements</vt:lpstr>
      <vt:lpstr>Identify the themes of your story</vt:lpstr>
      <vt:lpstr>Organization </vt:lpstr>
      <vt:lpstr>Organization of trajectory</vt:lpstr>
      <vt:lpstr>Organization of trajectory</vt:lpstr>
      <vt:lpstr>CLARIFY AND ANNOTATE</vt:lpstr>
      <vt:lpstr>Clarification</vt:lpstr>
      <vt:lpstr>CREATE PERSPECTIVE</vt:lpstr>
      <vt:lpstr>Teaching Narrative</vt:lpstr>
      <vt:lpstr>Why include a teaching philosophy within your teaching narrative?</vt:lpstr>
      <vt:lpstr>Teaching Philosophy/Statement</vt:lpstr>
      <vt:lpstr>Teaching Statements: Beliefs   </vt:lpstr>
      <vt:lpstr>PowerPoint Presentation</vt:lpstr>
      <vt:lpstr>Teaching Statements: Strategies      </vt:lpstr>
      <vt:lpstr>Teaching Statements: Impact  </vt:lpstr>
      <vt:lpstr>Teaching Statements: Future Goals        </vt:lpstr>
      <vt:lpstr>Evaluation Statements    </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Nahikian-Nelms, Marcia</dc:creator>
  <cp:lastModifiedBy>Nahikian-Nelms, Marcia</cp:lastModifiedBy>
  <cp:revision>48</cp:revision>
  <dcterms:created xsi:type="dcterms:W3CDTF">2021-02-25T20:00:13Z</dcterms:created>
  <dcterms:modified xsi:type="dcterms:W3CDTF">2022-02-10T15:45:01Z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0x010100F9ECC625D6398745ABF077ED4A32839B</vt:lpwstr>
  </property>
</Properties>
</file>